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75C3AF-C7C3-4CC4-A49D-00BE657752E6}">
  <a:tblStyle styleId="{D775C3AF-C7C3-4CC4-A49D-00BE657752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bfcb5483c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0bfcb5483c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c10cec8b2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0c10cec8b2_3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c10cec8b2_3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c10cec8b2_3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0c10cec8b2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adb3dad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adb3dad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Trio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PFUE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Show draft agenda of HLC conf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Letter to MOH signaling this event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Additional Ministerial meetings mentioned below in key events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Mapping of other Min/rep - - share concept of Action Plan - esp CZ, SE, SP… but all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 of pres EU council conclusions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events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Europe RDD events (2 Parliamentary events)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are your plans? Action Plan around RDD?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Grass roots deliverables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Video clip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-GB" sz="17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Country from book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adb3dad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adb3dad0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d8495a82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d8495a82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adb3dad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adb3dad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c10cec8b2_3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0c10cec8b2_3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c10cec8b2_3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0c10cec8b2_3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0c10cec8b2_3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bfcb5483c_2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0bfcb5483c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ee52e492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0ee52e4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c10cec8b2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0c10cec8b2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c10cec8b2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c10cec8b2_3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0c10cec8b2_3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c10cec8b2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c10cec8b2_3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0c10cec8b2_3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c10cec8b2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c10cec8b2_3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c10cec8b2_3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c10cec8b2_3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0c10cec8b2_3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c10cec8b2_3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0c10cec8b2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ésentation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700"/>
            <a:ext cx="9144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368" y="3650477"/>
            <a:ext cx="8667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607" y="3536177"/>
            <a:ext cx="9620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146300" y="117089"/>
            <a:ext cx="4775200" cy="126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Quattrocento Sans"/>
              <a:buNone/>
              <a:defRPr sz="29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571750" y="2701529"/>
            <a:ext cx="3949700" cy="55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1514475"/>
            <a:ext cx="25908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">
  <p:cSld name="Transi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F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8044" y="4011265"/>
            <a:ext cx="600076" cy="3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8031" y="563879"/>
            <a:ext cx="80010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092200" y="1663258"/>
            <a:ext cx="7378700" cy="181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  <a:defRPr sz="33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267199" y="715895"/>
            <a:ext cx="600076" cy="49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1 colonne avec puce">
  <p:cSld name="Contenu 1 colonne avec puc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574" y="4191000"/>
            <a:ext cx="9205722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92" y="4547183"/>
            <a:ext cx="9429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2861" y="4593665"/>
            <a:ext cx="6000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Quattrocento Sans"/>
              <a:buNone/>
              <a:defRPr sz="3300" b="0" i="0" u="none" strike="noStrike" cap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965534" y="1592784"/>
            <a:ext cx="6488029" cy="259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65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5246600" y="4628115"/>
            <a:ext cx="346710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eurordis.org/30millionreasons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1 colonne">
  <p:cSld name="Contenu 1 colonn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574" y="4191000"/>
            <a:ext cx="9205722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92" y="4547183"/>
            <a:ext cx="9429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2861" y="4593665"/>
            <a:ext cx="6000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55722" y="1674000"/>
            <a:ext cx="7859628" cy="241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5246600" y="4628115"/>
            <a:ext cx="346710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lang="en-GB" sz="1600" b="1" i="0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eurordis.org/30millionreasons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Quattrocento Sans"/>
              <a:buNone/>
              <a:defRPr sz="3300" b="0" i="0" u="none" strike="noStrike" cap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2 colonnes">
  <p:cSld name="Contenu 2 colonn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0574" y="4191000"/>
            <a:ext cx="9205722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92" y="4547183"/>
            <a:ext cx="9429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2861" y="4593665"/>
            <a:ext cx="6000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55722" y="1673999"/>
            <a:ext cx="7859628" cy="251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/>
          <p:nvPr/>
        </p:nvSpPr>
        <p:spPr>
          <a:xfrm>
            <a:off x="5246600" y="4628115"/>
            <a:ext cx="346710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lang="en-GB" sz="1600" b="1" i="0" u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eurordis.org/30millionreasons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Quattrocento Sans"/>
              <a:buNone/>
              <a:defRPr sz="3300" b="0" i="0" u="none" strike="noStrike" cap="none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 Bleu">
  <p:cSld name="Fond Ble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F9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air-Texte">
  <p:cSld name="Clair-Tex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915750" y="1368900"/>
            <a:ext cx="78867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91440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15501" y="4334770"/>
            <a:ext cx="9136250" cy="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" y="2"/>
            <a:ext cx="950897" cy="51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6443" y="4488815"/>
            <a:ext cx="1280054" cy="43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1" y="4776827"/>
            <a:ext cx="1152049" cy="14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/>
        </p:nvSpPr>
        <p:spPr>
          <a:xfrm>
            <a:off x="20057" y="4732683"/>
            <a:ext cx="444989" cy="19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re-diseases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2146300" y="117089"/>
            <a:ext cx="4775200" cy="126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attrocento Sans"/>
              <a:buNone/>
            </a:pPr>
            <a:r>
              <a:rPr lang="en-GB" sz="1500">
                <a:latin typeface="Quattrocento Sans"/>
                <a:ea typeface="Quattrocento Sans"/>
                <a:cs typeface="Quattrocento Sans"/>
                <a:sym typeface="Quattrocento Sans"/>
              </a:rPr>
              <a:t>WE HAVE </a:t>
            </a:r>
            <a:br>
              <a:rPr lang="en-GB"/>
            </a:br>
            <a:r>
              <a:rPr lang="en-GB"/>
              <a:t>#30 MILLION REASONS </a:t>
            </a:r>
            <a:br>
              <a:rPr lang="en-GB"/>
            </a:br>
            <a:r>
              <a:rPr lang="en-GB" sz="1500">
                <a:latin typeface="Quattrocento Sans"/>
                <a:ea typeface="Quattrocento Sans"/>
                <a:cs typeface="Quattrocento Sans"/>
                <a:sym typeface="Quattrocento Sans"/>
              </a:rPr>
              <a:t>FOR EUROPEAN </a:t>
            </a:r>
            <a:endParaRPr sz="15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"/>
          </p:nvPr>
        </p:nvSpPr>
        <p:spPr>
          <a:xfrm>
            <a:off x="2571750" y="2701529"/>
            <a:ext cx="3949700" cy="55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b="1">
                <a:latin typeface="Quattrocento Sans"/>
                <a:ea typeface="Quattrocento Sans"/>
                <a:cs typeface="Quattrocento Sans"/>
                <a:sym typeface="Quattrocento Sans"/>
              </a:rPr>
              <a:t>ON RARE DISEASES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655722" y="414298"/>
            <a:ext cx="7648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Quattrocento Sans"/>
              <a:buNone/>
            </a:pPr>
            <a:r>
              <a:rPr lang="en-GB" sz="2400"/>
              <a:t>YOUR ADVOCACY PRIORITIES FOR 2022 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806824" y="981635"/>
            <a:ext cx="66468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•"/>
            </a:pPr>
            <a:r>
              <a:rPr lang="en-GB" sz="1700">
                <a:latin typeface="Quattrocento Sans"/>
                <a:ea typeface="Quattrocento Sans"/>
                <a:cs typeface="Quattrocento Sans"/>
                <a:sym typeface="Quattrocento Sans"/>
              </a:rPr>
              <a:t>What is your advocacy</a:t>
            </a:r>
            <a:r>
              <a:rPr lang="en-GB"/>
              <a:t> priority</a:t>
            </a:r>
            <a:r>
              <a:rPr lang="en-GB" sz="1700">
                <a:latin typeface="Quattrocento Sans"/>
                <a:ea typeface="Quattrocento Sans"/>
                <a:cs typeface="Quattrocento Sans"/>
                <a:sym typeface="Quattrocento Sans"/>
              </a:rPr>
              <a:t> for the next months?</a:t>
            </a:r>
            <a:endParaRPr sz="1700"/>
          </a:p>
          <a:p>
            <a:pPr marL="254000" lvl="0" indent="-2603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•"/>
            </a:pPr>
            <a:r>
              <a:rPr lang="en-GB" sz="1700">
                <a:latin typeface="Quattrocento Sans"/>
                <a:ea typeface="Quattrocento Sans"/>
                <a:cs typeface="Quattrocento Sans"/>
                <a:sym typeface="Quattrocento Sans"/>
              </a:rPr>
              <a:t>Are you able to integrate advocacy actions for the EU Action Plan into your RDD activities?</a:t>
            </a:r>
            <a:endParaRPr sz="1700"/>
          </a:p>
          <a:p>
            <a:pPr marL="254000" lvl="0" indent="-2603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Quattrocento Sans"/>
              <a:buChar char="•"/>
            </a:pPr>
            <a:r>
              <a:rPr lang="en-GB" sz="1700">
                <a:latin typeface="Quattrocento Sans"/>
                <a:ea typeface="Quattrocento Sans"/>
                <a:cs typeface="Quattrocento Sans"/>
                <a:sym typeface="Quattrocento Sans"/>
              </a:rPr>
              <a:t>Have you sent a letter about the Action Plan to your National Authorities?</a:t>
            </a:r>
            <a:br>
              <a:rPr lang="en-GB" sz="1700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3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1092200" y="2253709"/>
            <a:ext cx="73788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				Action Plan Updates 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200399" y="536921"/>
            <a:ext cx="450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965526" y="1592775"/>
            <a:ext cx="6087300" cy="259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38383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 i="1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“The aim of this high-level conference, </a:t>
            </a:r>
            <a:r>
              <a:rPr lang="en-GB" sz="1200" b="1" i="1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accord with the Presidency Trio</a:t>
            </a:r>
            <a:r>
              <a:rPr lang="en-GB" sz="1200" i="1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will be to put forward recommendations to further develop European regulations concerning rare diseases.</a:t>
            </a:r>
            <a:endParaRPr sz="1200" i="1">
              <a:solidFill>
                <a:srgbClr val="38383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conference will provide </a:t>
            </a:r>
            <a:r>
              <a:rPr lang="en-GB" sz="1200" b="1" i="1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occasion to define the EU roadmap for this matter and to collectively prepare to implement a European plan for rare diseases by 2030.”</a:t>
            </a:r>
            <a:endParaRPr sz="1200" b="1" i="1">
              <a:solidFill>
                <a:srgbClr val="38383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16" b="1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we hope for? </a:t>
            </a:r>
            <a:endParaRPr sz="1416" b="1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GB" sz="1200">
                <a:solidFill>
                  <a:srgbClr val="3838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First step towards EU Council Conclusions at the end of the French Presidency </a:t>
            </a:r>
            <a:endParaRPr sz="1200">
              <a:solidFill>
                <a:srgbClr val="38383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Trio &amp; French Presidency of the EU Council </a:t>
            </a:r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 rotWithShape="1">
          <a:blip r:embed="rId3">
            <a:alphaModFix/>
          </a:blip>
          <a:srcRect l="9138" t="53833" r="8087" b="26910"/>
          <a:stretch/>
        </p:blipFill>
        <p:spPr>
          <a:xfrm>
            <a:off x="965525" y="1111750"/>
            <a:ext cx="5834674" cy="76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l="9139" t="11254" r="54489" b="60930"/>
          <a:stretch/>
        </p:blipFill>
        <p:spPr>
          <a:xfrm>
            <a:off x="6990100" y="1315350"/>
            <a:ext cx="1774723" cy="7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French Ministerial Conference: what can you do? </a:t>
            </a:r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952509" y="1600184"/>
            <a:ext cx="6488100" cy="259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Your health ministers should have received an invitation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 b="1"/>
              <a:t>Template letter</a:t>
            </a:r>
            <a:r>
              <a:rPr lang="en-GB"/>
              <a:t> to send to health ministers to attend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GB"/>
              <a:t>Map other ministers and contacts &amp; share the Working Proposal of an Action Plan with ministry contacts 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l="40871" t="15109" r="26025" b="3740"/>
          <a:stretch/>
        </p:blipFill>
        <p:spPr>
          <a:xfrm>
            <a:off x="7101325" y="1443150"/>
            <a:ext cx="1735123" cy="239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35"/>
          <p:cNvGraphicFramePr/>
          <p:nvPr/>
        </p:nvGraphicFramePr>
        <p:xfrm>
          <a:off x="952500" y="289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{D775C3AF-C7C3-4CC4-A49D-00BE657752E6}</a:tableStyleId>
              </a:tblPr>
              <a:tblGrid>
                <a:gridCol w="585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Other events under the French presidency :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Feb 8 - 9: EPSCO Council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</a:rPr>
                        <a:t>Stronger industry; Resilience of Health Systems to Support Cooperation; Towards an independent, competitive and innovative European healthcare sector; “Citizenship, ethics and health data”; Market Surveillance for Medical Devices; In Vitro Diagnostic Medical Devices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1"/>
          </p:nvPr>
        </p:nvSpPr>
        <p:spPr>
          <a:xfrm>
            <a:off x="965534" y="1592784"/>
            <a:ext cx="6488100" cy="259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 rotWithShape="1">
          <a:blip r:embed="rId3">
            <a:alphaModFix/>
          </a:blip>
          <a:srcRect l="29299" t="16688" r="29664" b="17164"/>
          <a:stretch/>
        </p:blipFill>
        <p:spPr>
          <a:xfrm>
            <a:off x="486150" y="202100"/>
            <a:ext cx="3752150" cy="34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 rotWithShape="1">
          <a:blip r:embed="rId4">
            <a:alphaModFix/>
          </a:blip>
          <a:srcRect l="29170" t="53729" r="29174" b="8858"/>
          <a:stretch/>
        </p:blipFill>
        <p:spPr>
          <a:xfrm>
            <a:off x="4238300" y="1520725"/>
            <a:ext cx="3809050" cy="192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55722" y="52651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Rare Disease Day events</a:t>
            </a:r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965534" y="1364184"/>
            <a:ext cx="6488100" cy="259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Two European Parliament events:</a:t>
            </a:r>
            <a:endParaRPr/>
          </a:p>
          <a:p>
            <a:pPr marL="457200" lvl="0" indent="-328453" algn="l" rtl="0"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-GB" b="1">
                <a:solidFill>
                  <a:schemeClr val="accent2"/>
                </a:solidFill>
              </a:rPr>
              <a:t>15 February 2022</a:t>
            </a:r>
            <a:r>
              <a:rPr lang="en-GB"/>
              <a:t>: “</a:t>
            </a:r>
            <a:r>
              <a:rPr lang="en-GB" b="1"/>
              <a:t>How can Europe advance rare disease innovation</a:t>
            </a:r>
            <a:r>
              <a:rPr lang="en-GB"/>
              <a:t>”</a:t>
            </a:r>
            <a:endParaRPr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co-organised by EURORDIS, Biogen and MEP40. MEP Moretti </a:t>
            </a:r>
            <a:endParaRPr/>
          </a:p>
          <a:p>
            <a:pPr marL="457200" lvl="0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b="1">
                <a:solidFill>
                  <a:schemeClr val="accent2"/>
                </a:solidFill>
              </a:rPr>
              <a:t>1 March 2022</a:t>
            </a:r>
            <a:r>
              <a:rPr lang="en-GB"/>
              <a:t>: “</a:t>
            </a:r>
            <a:r>
              <a:rPr lang="en-GB" b="1"/>
              <a:t>How a new European plan can help children living with rare diseases</a:t>
            </a:r>
            <a:r>
              <a:rPr lang="en-GB"/>
              <a:t>”</a:t>
            </a:r>
            <a:endParaRPr/>
          </a:p>
          <a:p>
            <a:pPr marL="914400" lvl="1" indent="-328453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proposed by MEP Vautmans as part of the Intergroup on Children, including a screening of the film “Save Sandra”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916" b="1">
                <a:solidFill>
                  <a:schemeClr val="accent2"/>
                </a:solidFill>
              </a:rPr>
              <a:t>What have you got planned? </a:t>
            </a:r>
            <a:endParaRPr sz="1916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3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1092200" y="2253709"/>
            <a:ext cx="73788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				 	 Best Practices </a:t>
            </a: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200399" y="536921"/>
            <a:ext cx="450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655722" y="252200"/>
            <a:ext cx="7850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Quattrocento Sans"/>
              <a:buNone/>
            </a:pPr>
            <a:r>
              <a:rPr lang="en-GB" sz="2100"/>
              <a:t>BEST PRACTISES OF HOW EXISTING INEQUALITIES FACED BY OUR COMMUNITY HAVE BEEN REDUCED</a:t>
            </a:r>
            <a:endParaRPr sz="2100"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6825" y="1119250"/>
            <a:ext cx="77889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62500" lnSpcReduction="10000"/>
          </a:bodyPr>
          <a:lstStyle/>
          <a:p>
            <a:pPr marL="25400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7"/>
              <a:buFont typeface="Quattrocento Sans"/>
              <a:buNone/>
            </a:pPr>
            <a:r>
              <a:rPr lang="en-GB" sz="1502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At the next European Conference on Rare Diseases (</a:t>
            </a:r>
            <a:r>
              <a:rPr lang="en-GB" sz="1502" u="sng">
                <a:solidFill>
                  <a:srgbClr val="007C8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ECRD 2022</a:t>
            </a:r>
            <a:r>
              <a:rPr lang="en-GB" sz="1502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), during the conference sessions of</a:t>
            </a:r>
            <a:r>
              <a:rPr lang="en-GB" sz="1502" b="1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 Goal 2: "</a:t>
            </a:r>
            <a:r>
              <a:rPr lang="en-GB" sz="1502" b="1" i="1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Reducing inequality within and among countries by focusing on equity for PLWRD</a:t>
            </a:r>
            <a:r>
              <a:rPr lang="en-GB" sz="1502" b="1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en-GB" sz="1502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wish to showcase </a:t>
            </a:r>
            <a:r>
              <a:rPr lang="en-GB" sz="1502" b="1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best practices of how existing inequalities faced by our community have been reduced.</a:t>
            </a:r>
            <a:r>
              <a:rPr lang="en-GB" sz="1502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2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lvl="0" indent="-139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7"/>
              <a:buFont typeface="Quattrocento Sans"/>
              <a:buNone/>
            </a:pPr>
            <a:endParaRPr sz="1502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would be interested in your suggestions on the following topics:</a:t>
            </a:r>
            <a:endParaRPr sz="1502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GB" sz="1502" b="1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Good practices in integrated care, case management and/or holistic care</a:t>
            </a: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this could be an example of your Member State competent authorities (Ministry of Health &amp; Social Care) adopting a national policy or strategy to promote greater integrated / holistic care; or you may know of a service provider who is seen as a leader in delivering integrated care.</a:t>
            </a:r>
            <a:endParaRPr sz="1502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GB" sz="1502" b="1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Good practices in supporting a child or young adult to access education</a:t>
            </a: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we would be interested if you have any national best practice in education due to innovative teaching approaches or national policy or strategy.</a:t>
            </a:r>
            <a:endParaRPr sz="1502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8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73193"/>
              <a:buFont typeface="Arial"/>
              <a:buNone/>
            </a:pP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GB" sz="1502" b="1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Good practices in tackling discrimination in the workplace</a:t>
            </a:r>
            <a:r>
              <a:rPr lang="en-GB" sz="1502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any policy, legislation, project or initiative that support greater empowerment for people with a rare disease or a disability in accessing work OR support greater independent living through technologies, infrastructures, practice and policies.</a:t>
            </a:r>
            <a:endParaRPr sz="120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2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1092200" y="2329909"/>
            <a:ext cx="7378800" cy="18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HOT TOPICS</a:t>
            </a:r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4267199" y="715895"/>
            <a:ext cx="600076" cy="49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3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092200" y="2329909"/>
            <a:ext cx="7378800" cy="18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HOT TOPICS</a:t>
            </a: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267199" y="715895"/>
            <a:ext cx="60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3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1092200" y="2329909"/>
            <a:ext cx="73788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			 Our Advocacy Priorities </a:t>
            </a: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200399" y="536921"/>
            <a:ext cx="450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491791" y="394887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724151" y="1194588"/>
            <a:ext cx="4866000" cy="194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491791" y="394887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724151" y="1194588"/>
            <a:ext cx="4866000" cy="194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491791" y="394887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724151" y="1194588"/>
            <a:ext cx="4866000" cy="194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661125" y="944275"/>
            <a:ext cx="7159500" cy="3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342900" lvl="0" indent="-229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attrocento Sans"/>
              <a:buChar char="•"/>
            </a:pPr>
            <a:r>
              <a:rPr lang="en-GB" sz="1850" b="1" u="sng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European Health Data Space </a:t>
            </a:r>
            <a:endParaRPr sz="1850" b="1" u="sng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27272"/>
              <a:buNone/>
            </a:pPr>
            <a:r>
              <a:rPr lang="en-GB" sz="1100">
                <a:highlight>
                  <a:schemeClr val="lt1"/>
                </a:highlight>
              </a:rPr>
              <a:t>                  </a:t>
            </a:r>
            <a:r>
              <a:rPr lang="en-GB" sz="1500">
                <a:highlight>
                  <a:schemeClr val="lt1"/>
                </a:highlight>
              </a:rPr>
              <a:t>EC adopts proposal for legislation in Q2 or most likely Q3 - Advocacy work then starts with EP and Member States (Council)</a:t>
            </a:r>
            <a:endParaRPr sz="1500">
              <a:highlight>
                <a:schemeClr val="lt1"/>
              </a:highlight>
            </a:endParaRPr>
          </a:p>
          <a:p>
            <a:pPr marL="342900" lvl="0" indent="-22971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EA2BD"/>
              </a:buClr>
              <a:buSzPct val="100000"/>
              <a:buFont typeface="Quattrocento Sans"/>
              <a:buChar char="•"/>
            </a:pPr>
            <a:r>
              <a:rPr lang="en-GB" sz="1850" b="1" u="sng">
                <a:solidFill>
                  <a:srgbClr val="DEA2BD"/>
                </a:solidFill>
              </a:rPr>
              <a:t>Development and Access to Treatments  </a:t>
            </a:r>
            <a:endParaRPr sz="1500" b="1" u="sng">
              <a:solidFill>
                <a:srgbClr val="DEA2B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GB" sz="1500"/>
              <a:t>          </a:t>
            </a:r>
            <a:r>
              <a:rPr lang="en-GB" sz="1500">
                <a:highlight>
                  <a:schemeClr val="lt1"/>
                </a:highlight>
              </a:rPr>
              <a:t>  	Pharmaceutical Strategy - EC adopts proposal for new legislation on Orphan Medicinal Products and Paediatrics in Q4</a:t>
            </a:r>
            <a:endParaRPr sz="15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GB" sz="1500">
                <a:highlight>
                  <a:schemeClr val="lt1"/>
                </a:highlight>
              </a:rPr>
              <a:t>            	HTA Regulation adopted in 2021. Implementation has started, focus on patient engagement in HTA</a:t>
            </a:r>
            <a:endParaRPr sz="15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GB" sz="1500"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           	EU table of negotiation - EU Fund - specific </a:t>
            </a:r>
            <a:r>
              <a:rPr lang="en-GB" sz="1500">
                <a:highlight>
                  <a:schemeClr val="lt1"/>
                </a:highlight>
              </a:rPr>
              <a:t>initiatives</a:t>
            </a:r>
            <a:r>
              <a:rPr lang="en-GB" sz="1500"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under </a:t>
            </a:r>
            <a:r>
              <a:rPr lang="en-GB" sz="1500">
                <a:highlight>
                  <a:schemeClr val="lt1"/>
                </a:highlight>
              </a:rPr>
              <a:t>FRench Presidency</a:t>
            </a:r>
            <a:endParaRPr sz="1500">
              <a:highlight>
                <a:schemeClr val="lt1"/>
              </a:highlight>
            </a:endParaRPr>
          </a:p>
          <a:p>
            <a:pPr marL="342900" lvl="0" indent="-22971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6A3B8"/>
              </a:buClr>
              <a:buSzPct val="100000"/>
              <a:buFont typeface="Quattrocento Sans"/>
              <a:buChar char="•"/>
            </a:pPr>
            <a:r>
              <a:rPr lang="en-GB" sz="1850" b="1" u="sng">
                <a:solidFill>
                  <a:srgbClr val="56A3B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ERNs</a:t>
            </a:r>
            <a:endParaRPr sz="175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r>
              <a:rPr lang="en-GB" sz="1200">
                <a:latin typeface="Quattrocento Sans"/>
                <a:ea typeface="Quattrocento Sans"/>
                <a:cs typeface="Quattrocento Sans"/>
                <a:sym typeface="Quattrocento Sans"/>
              </a:rPr>
              <a:t>    </a:t>
            </a:r>
            <a:r>
              <a:rPr lang="en-GB" sz="1200"/>
              <a:t>              </a:t>
            </a:r>
            <a:r>
              <a:rPr lang="en-GB" sz="1500"/>
              <a:t>  CBHC directive, evaluation report expected in March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GB" sz="1500"/>
              <a:t>                </a:t>
            </a:r>
            <a:r>
              <a:rPr lang="en-GB" sz="1500">
                <a:latin typeface="Quattrocento Sans"/>
                <a:ea typeface="Quattrocento Sans"/>
                <a:cs typeface="Quattrocento Sans"/>
                <a:sym typeface="Quattrocento Sans"/>
              </a:rPr>
              <a:t>New 5-year cycle starts</a:t>
            </a:r>
            <a:r>
              <a:rPr lang="en-GB" sz="1500"/>
              <a:t>. Promoting the new vision for mature ERNs </a:t>
            </a:r>
            <a:endParaRPr sz="1500"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3333"/>
              <a:buNone/>
            </a:pPr>
            <a:r>
              <a:rPr lang="en-GB" sz="1500">
                <a:highlight>
                  <a:schemeClr val="lt1"/>
                </a:highlight>
              </a:rPr>
              <a:t>                Integration of ERN into national healthcare system, advocacy for a Joint Action to support Member State</a:t>
            </a:r>
            <a:r>
              <a:rPr lang="en-GB" sz="1500"/>
              <a:t>s</a:t>
            </a:r>
            <a:endParaRPr sz="1500"/>
          </a:p>
          <a:p>
            <a:pPr marL="342900" lvl="0" indent="-22971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A3C8C"/>
              </a:buClr>
              <a:buSzPct val="100000"/>
              <a:buFont typeface="Quattrocento Sans"/>
              <a:buChar char="•"/>
            </a:pPr>
            <a:r>
              <a:rPr lang="en-GB" sz="1850" b="1" u="sng">
                <a:solidFill>
                  <a:srgbClr val="6A3C8C"/>
                </a:solidFill>
              </a:rPr>
              <a:t>D</a:t>
            </a:r>
            <a:r>
              <a:rPr lang="en-GB" sz="1850" b="1" u="sng">
                <a:solidFill>
                  <a:srgbClr val="6A3C8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iagnosis</a:t>
            </a:r>
            <a:endParaRPr sz="175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sz="1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</a:t>
            </a:r>
            <a:r>
              <a:rPr lang="en-GB" sz="13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 </a:t>
            </a:r>
            <a:r>
              <a:rPr lang="en-GB" sz="1300">
                <a:solidFill>
                  <a:srgbClr val="000000"/>
                </a:solidFill>
              </a:rPr>
              <a:t>         </a:t>
            </a:r>
            <a:r>
              <a:rPr lang="en-GB" sz="1550">
                <a:solidFill>
                  <a:srgbClr val="000000"/>
                </a:solidFill>
              </a:rPr>
              <a:t>       Newborn Screening</a:t>
            </a:r>
            <a:endParaRPr sz="1550">
              <a:solidFill>
                <a:srgbClr val="000000"/>
              </a:solidFill>
            </a:endParaRPr>
          </a:p>
          <a:p>
            <a:pPr marL="342900" lvl="0" indent="-22971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F9000"/>
              </a:buClr>
              <a:buSzPct val="100000"/>
              <a:buFont typeface="Quattrocento Sans"/>
              <a:buChar char="•"/>
            </a:pPr>
            <a:r>
              <a:rPr lang="en-GB" sz="1850" b="1" u="sng">
                <a:solidFill>
                  <a:srgbClr val="BF9000"/>
                </a:solidFill>
              </a:rPr>
              <a:t>Social care, inclusion and and disability</a:t>
            </a:r>
            <a:endParaRPr sz="1850" b="1" u="sng">
              <a:solidFill>
                <a:srgbClr val="BF9000"/>
              </a:solidFill>
            </a:endParaRPr>
          </a:p>
          <a:p>
            <a:pPr marL="342900" lvl="0" indent="114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Long term care strategy</a:t>
            </a:r>
            <a:endParaRPr sz="1500">
              <a:solidFill>
                <a:srgbClr val="000000"/>
              </a:solidFill>
            </a:endParaRPr>
          </a:p>
          <a:p>
            <a:pPr marL="342900" lvl="0" indent="114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Integrated care for PLWRD, upscale InnovCare and European Network of Resource Centres </a:t>
            </a:r>
            <a:endParaRPr sz="1500">
              <a:solidFill>
                <a:srgbClr val="000000"/>
              </a:solidFill>
            </a:endParaRPr>
          </a:p>
          <a:p>
            <a:pPr marL="342900" lvl="0" indent="114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Disability Assessment: Support to Member States  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661114" y="310856"/>
            <a:ext cx="74553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Quattrocento Sans"/>
              <a:buNone/>
            </a:pPr>
            <a:r>
              <a:rPr lang="en-GB" sz="1700">
                <a:latin typeface="Quattrocento Sans"/>
                <a:ea typeface="Quattrocento Sans"/>
                <a:cs typeface="Quattrocento Sans"/>
                <a:sym typeface="Quattrocento Sans"/>
              </a:rPr>
              <a:t>OUR ADVOCACY PRIORITIES FOR JANUARY-FEBRUARY 2022</a:t>
            </a:r>
            <a:endParaRPr sz="1700"/>
          </a:p>
        </p:txBody>
      </p:sp>
      <p:sp>
        <p:nvSpPr>
          <p:cNvPr id="162" name="Google Shape;162;p30"/>
          <p:cNvSpPr txBox="1"/>
          <p:nvPr/>
        </p:nvSpPr>
        <p:spPr>
          <a:xfrm>
            <a:off x="658843" y="567187"/>
            <a:ext cx="35349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CF6D98"/>
                </a:solidFill>
                <a:latin typeface="Calibri"/>
                <a:ea typeface="Calibri"/>
                <a:cs typeface="Calibri"/>
                <a:sym typeface="Calibri"/>
              </a:rPr>
              <a:t>FR PRESIDENCY – HL CONFERENCE</a:t>
            </a:r>
            <a:endParaRPr sz="1000" cap="none">
              <a:solidFill>
                <a:srgbClr val="CF6D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cap="none">
                <a:solidFill>
                  <a:srgbClr val="CF6D98"/>
                </a:solidFill>
                <a:latin typeface="Calibri"/>
                <a:ea typeface="Calibri"/>
                <a:cs typeface="Calibri"/>
                <a:sym typeface="Calibri"/>
              </a:rPr>
              <a:t>#30MILLION CAMPAIGN 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229" y="2357144"/>
            <a:ext cx="4844643" cy="6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1092200" y="2253709"/>
            <a:ext cx="73788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Quattrocento Sans"/>
              <a:buNone/>
            </a:pPr>
            <a:r>
              <a:rPr lang="en-GB"/>
              <a:t>			Your Advocacy Priorities 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200399" y="536921"/>
            <a:ext cx="450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Personnalisé 5">
      <a:dk1>
        <a:srgbClr val="000000"/>
      </a:dk1>
      <a:lt1>
        <a:srgbClr val="FFFFFF"/>
      </a:lt1>
      <a:dk2>
        <a:srgbClr val="565E62"/>
      </a:dk2>
      <a:lt2>
        <a:srgbClr val="E7E6E6"/>
      </a:lt2>
      <a:accent1>
        <a:srgbClr val="00A6D4"/>
      </a:accent1>
      <a:accent2>
        <a:srgbClr val="E44088"/>
      </a:accent2>
      <a:accent3>
        <a:srgbClr val="89959B"/>
      </a:accent3>
      <a:accent4>
        <a:srgbClr val="FFC000"/>
      </a:accent4>
      <a:accent5>
        <a:srgbClr val="04519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On-screen Show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Corbel</vt:lpstr>
      <vt:lpstr>Calibri</vt:lpstr>
      <vt:lpstr>Quattrocento Sans</vt:lpstr>
      <vt:lpstr>Arial</vt:lpstr>
      <vt:lpstr>Simple Light</vt:lpstr>
      <vt:lpstr>Conception personnalisée</vt:lpstr>
      <vt:lpstr>WE HAVE  #30 MILLION REASONS  FOR EUROPEAN </vt:lpstr>
      <vt:lpstr>HOT TOPICS</vt:lpstr>
      <vt:lpstr>HOT TOPICS</vt:lpstr>
      <vt:lpstr>    Our Advocacy Priorities </vt:lpstr>
      <vt:lpstr>PowerPoint Presentation</vt:lpstr>
      <vt:lpstr>PowerPoint Presentation</vt:lpstr>
      <vt:lpstr>PowerPoint Presentation</vt:lpstr>
      <vt:lpstr>OUR ADVOCACY PRIORITIES FOR JANUARY-FEBRUARY 2022</vt:lpstr>
      <vt:lpstr>   Your Advocacy Priorities </vt:lpstr>
      <vt:lpstr>YOUR ADVOCACY PRIORITIES FOR 2022 </vt:lpstr>
      <vt:lpstr>    Action Plan Updates </vt:lpstr>
      <vt:lpstr>Trio &amp; French Presidency of the EU Council </vt:lpstr>
      <vt:lpstr>French Ministerial Conference: what can you do? </vt:lpstr>
      <vt:lpstr>PowerPoint Presentation</vt:lpstr>
      <vt:lpstr>Rare Disease Day events</vt:lpstr>
      <vt:lpstr>       Best Practices </vt:lpstr>
      <vt:lpstr>BEST PRACTISES OF HOW EXISTING INEQUALITIES FACED BY OUR COMMUNITY HAVE BEEN REDUCED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HAVE  #30 MILLION REASONS  FOR EUROPEAN </dc:title>
  <dc:creator>Anja Helm</dc:creator>
  <cp:lastModifiedBy>Anja Helm</cp:lastModifiedBy>
  <cp:revision>1</cp:revision>
  <dcterms:modified xsi:type="dcterms:W3CDTF">2022-01-25T14:24:41Z</dcterms:modified>
</cp:coreProperties>
</file>