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0" r:id="rId2"/>
  </p:sldMasterIdLst>
  <p:notesMasterIdLst>
    <p:notesMasterId r:id="rId27"/>
  </p:notesMasterIdLst>
  <p:sldIdLst>
    <p:sldId id="257" r:id="rId3"/>
    <p:sldId id="359" r:id="rId4"/>
    <p:sldId id="343" r:id="rId5"/>
    <p:sldId id="284" r:id="rId6"/>
    <p:sldId id="357" r:id="rId7"/>
    <p:sldId id="361" r:id="rId8"/>
    <p:sldId id="360" r:id="rId9"/>
    <p:sldId id="366" r:id="rId10"/>
    <p:sldId id="367" r:id="rId11"/>
    <p:sldId id="256" r:id="rId12"/>
    <p:sldId id="372" r:id="rId13"/>
    <p:sldId id="362" r:id="rId14"/>
    <p:sldId id="363" r:id="rId15"/>
    <p:sldId id="371" r:id="rId16"/>
    <p:sldId id="364" r:id="rId17"/>
    <p:sldId id="303" r:id="rId18"/>
    <p:sldId id="304" r:id="rId19"/>
    <p:sldId id="305" r:id="rId20"/>
    <p:sldId id="369" r:id="rId21"/>
    <p:sldId id="350" r:id="rId22"/>
    <p:sldId id="347" r:id="rId23"/>
    <p:sldId id="358" r:id="rId24"/>
    <p:sldId id="368" r:id="rId25"/>
    <p:sldId id="271" r:id="rId26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BFD95"/>
    <a:srgbClr val="E0988C"/>
    <a:srgbClr val="F5C823"/>
    <a:srgbClr val="EAE2A8"/>
    <a:srgbClr val="93CDDD"/>
    <a:srgbClr val="DC1997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6056" autoAdjust="0"/>
  </p:normalViewPr>
  <p:slideViewPr>
    <p:cSldViewPr snapToGrid="0">
      <p:cViewPr varScale="1">
        <p:scale>
          <a:sx n="82" d="100"/>
          <a:sy n="82" d="100"/>
        </p:scale>
        <p:origin x="7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C4BAB5-A448-4459-AA41-AFF07317F627}" type="doc">
      <dgm:prSet loTypeId="urn:microsoft.com/office/officeart/2005/8/layout/arrow5" loCatId="process" qsTypeId="urn:microsoft.com/office/officeart/2005/8/quickstyle/simple1" qsCatId="simple" csTypeId="urn:microsoft.com/office/officeart/2005/8/colors/accent2_2" csCatId="accent2" phldr="1"/>
      <dgm:spPr>
        <a:scene3d>
          <a:camera prst="orthographicFront">
            <a:rot lat="0" lon="0" rev="16200000"/>
          </a:camera>
          <a:lightRig rig="threePt" dir="t"/>
        </a:scene3d>
      </dgm:spPr>
      <dgm:t>
        <a:bodyPr/>
        <a:lstStyle/>
        <a:p>
          <a:endParaRPr lang="en-BE"/>
        </a:p>
      </dgm:t>
    </dgm:pt>
    <dgm:pt modelId="{98E8ED8C-6F6F-41E9-828C-2F889E8846CF}">
      <dgm:prSet phldrT="[Text]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kumimoji="0" lang="en-GB" b="0" i="0" u="none" strike="noStrike" cap="none" spc="60" normalizeH="0" baseline="0" noProof="0" dirty="0">
              <a:ln/>
              <a:effectLst/>
              <a:uLnTx/>
              <a:uFillTx/>
              <a:latin typeface="Arial"/>
              <a:ea typeface="+mn-ea"/>
              <a:cs typeface="+mn-cs"/>
            </a:rPr>
            <a:t>Top-grass</a:t>
          </a:r>
          <a:endParaRPr lang="en-BE" dirty="0"/>
        </a:p>
      </dgm:t>
    </dgm:pt>
    <dgm:pt modelId="{DA0BC22A-7C8B-4ABC-81D0-846E1154A8CD}" type="sibTrans" cxnId="{093F360F-DF32-4320-9FCF-7F8C238E8C56}">
      <dgm:prSet/>
      <dgm:spPr/>
      <dgm:t>
        <a:bodyPr/>
        <a:lstStyle/>
        <a:p>
          <a:endParaRPr lang="en-BE"/>
        </a:p>
      </dgm:t>
    </dgm:pt>
    <dgm:pt modelId="{D5A3294F-F67E-4D96-AD3C-143862C68650}" type="parTrans" cxnId="{093F360F-DF32-4320-9FCF-7F8C238E8C56}">
      <dgm:prSet/>
      <dgm:spPr/>
      <dgm:t>
        <a:bodyPr/>
        <a:lstStyle/>
        <a:p>
          <a:endParaRPr lang="en-BE"/>
        </a:p>
      </dgm:t>
    </dgm:pt>
    <dgm:pt modelId="{20A468CE-7352-4119-878C-FC104F1233B7}">
      <dgm:prSet phldrT="[Text]"/>
      <dgm:spPr>
        <a:solidFill>
          <a:schemeClr val="accent1"/>
        </a:solidFill>
      </dgm:spPr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kumimoji="0" lang="en-GB" b="0" i="0" u="none" strike="noStrike" cap="none" spc="60" normalizeH="0" baseline="0" noProof="0" dirty="0">
              <a:ln/>
              <a:effectLst/>
              <a:uLnTx/>
              <a:uFillTx/>
              <a:latin typeface="Arial"/>
              <a:ea typeface="+mn-ea"/>
              <a:cs typeface="+mn-cs"/>
            </a:rPr>
            <a:t>Grassroots </a:t>
          </a:r>
          <a:endParaRPr lang="en-BE" dirty="0"/>
        </a:p>
      </dgm:t>
    </dgm:pt>
    <dgm:pt modelId="{B2DD3549-1F28-4D9C-8316-573689444796}" type="parTrans" cxnId="{0A095B79-9063-4F89-BC1A-B62EB7179ACF}">
      <dgm:prSet/>
      <dgm:spPr/>
      <dgm:t>
        <a:bodyPr/>
        <a:lstStyle/>
        <a:p>
          <a:endParaRPr lang="en-BE"/>
        </a:p>
      </dgm:t>
    </dgm:pt>
    <dgm:pt modelId="{E4CDF9B9-CB7C-40C1-928B-B9FD83D88802}" type="sibTrans" cxnId="{0A095B79-9063-4F89-BC1A-B62EB7179ACF}">
      <dgm:prSet/>
      <dgm:spPr/>
      <dgm:t>
        <a:bodyPr/>
        <a:lstStyle/>
        <a:p>
          <a:endParaRPr lang="en-BE"/>
        </a:p>
      </dgm:t>
    </dgm:pt>
    <dgm:pt modelId="{262FC983-67FD-4EEE-B4DC-4F2464317050}" type="pres">
      <dgm:prSet presAssocID="{02C4BAB5-A448-4459-AA41-AFF07317F627}" presName="diagram" presStyleCnt="0">
        <dgm:presLayoutVars>
          <dgm:dir/>
          <dgm:resizeHandles val="exact"/>
        </dgm:presLayoutVars>
      </dgm:prSet>
      <dgm:spPr/>
    </dgm:pt>
    <dgm:pt modelId="{D201E8D4-695B-44AA-8C81-1CA514D4D032}" type="pres">
      <dgm:prSet presAssocID="{98E8ED8C-6F6F-41E9-828C-2F889E8846CF}" presName="arrow" presStyleLbl="node1" presStyleIdx="0" presStyleCnt="2" custRadScaleRad="104803" custRadScaleInc="365">
        <dgm:presLayoutVars>
          <dgm:bulletEnabled val="1"/>
        </dgm:presLayoutVars>
      </dgm:prSet>
      <dgm:spPr/>
    </dgm:pt>
    <dgm:pt modelId="{8E31303C-2D37-42C4-9389-B6DC0B6004D8}" type="pres">
      <dgm:prSet presAssocID="{20A468CE-7352-4119-878C-FC104F1233B7}" presName="arrow" presStyleLbl="node1" presStyleIdx="1" presStyleCnt="2">
        <dgm:presLayoutVars>
          <dgm:bulletEnabled val="1"/>
        </dgm:presLayoutVars>
      </dgm:prSet>
      <dgm:spPr/>
    </dgm:pt>
  </dgm:ptLst>
  <dgm:cxnLst>
    <dgm:cxn modelId="{093F360F-DF32-4320-9FCF-7F8C238E8C56}" srcId="{02C4BAB5-A448-4459-AA41-AFF07317F627}" destId="{98E8ED8C-6F6F-41E9-828C-2F889E8846CF}" srcOrd="0" destOrd="0" parTransId="{D5A3294F-F67E-4D96-AD3C-143862C68650}" sibTransId="{DA0BC22A-7C8B-4ABC-81D0-846E1154A8CD}"/>
    <dgm:cxn modelId="{0A095B79-9063-4F89-BC1A-B62EB7179ACF}" srcId="{02C4BAB5-A448-4459-AA41-AFF07317F627}" destId="{20A468CE-7352-4119-878C-FC104F1233B7}" srcOrd="1" destOrd="0" parTransId="{B2DD3549-1F28-4D9C-8316-573689444796}" sibTransId="{E4CDF9B9-CB7C-40C1-928B-B9FD83D88802}"/>
    <dgm:cxn modelId="{C3959BB1-07B1-47F8-AFFC-BFC42EAD68E9}" type="presOf" srcId="{20A468CE-7352-4119-878C-FC104F1233B7}" destId="{8E31303C-2D37-42C4-9389-B6DC0B6004D8}" srcOrd="0" destOrd="0" presId="urn:microsoft.com/office/officeart/2005/8/layout/arrow5"/>
    <dgm:cxn modelId="{99AF9AB3-A4D2-43C7-BC98-70B2094EDB1C}" type="presOf" srcId="{02C4BAB5-A448-4459-AA41-AFF07317F627}" destId="{262FC983-67FD-4EEE-B4DC-4F2464317050}" srcOrd="0" destOrd="0" presId="urn:microsoft.com/office/officeart/2005/8/layout/arrow5"/>
    <dgm:cxn modelId="{242170DF-3639-4B4E-9ACC-472810F69329}" type="presOf" srcId="{98E8ED8C-6F6F-41E9-828C-2F889E8846CF}" destId="{D201E8D4-695B-44AA-8C81-1CA514D4D032}" srcOrd="0" destOrd="0" presId="urn:microsoft.com/office/officeart/2005/8/layout/arrow5"/>
    <dgm:cxn modelId="{B6048A4B-4311-46AB-905E-76BFA59D9AD0}" type="presParOf" srcId="{262FC983-67FD-4EEE-B4DC-4F2464317050}" destId="{D201E8D4-695B-44AA-8C81-1CA514D4D032}" srcOrd="0" destOrd="0" presId="urn:microsoft.com/office/officeart/2005/8/layout/arrow5"/>
    <dgm:cxn modelId="{955872B1-5B38-493F-9F7F-888EE603047F}" type="presParOf" srcId="{262FC983-67FD-4EEE-B4DC-4F2464317050}" destId="{8E31303C-2D37-42C4-9389-B6DC0B6004D8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1E8D4-695B-44AA-8C81-1CA514D4D032}">
      <dsp:nvSpPr>
        <dsp:cNvPr id="0" name=""/>
        <dsp:cNvSpPr/>
      </dsp:nvSpPr>
      <dsp:spPr>
        <a:xfrm rot="16200000">
          <a:off x="0" y="460059"/>
          <a:ext cx="1639261" cy="1639261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1620000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GB" sz="1600" b="0" i="0" u="none" strike="noStrike" kern="1200" cap="none" spc="60" normalizeH="0" baseline="0" noProof="0" dirty="0">
              <a:ln/>
              <a:effectLst/>
              <a:uLnTx/>
              <a:uFillTx/>
              <a:latin typeface="Arial"/>
              <a:ea typeface="+mn-ea"/>
              <a:cs typeface="+mn-cs"/>
            </a:rPr>
            <a:t>Top-grass</a:t>
          </a:r>
          <a:endParaRPr lang="en-BE" sz="1600" kern="1200" dirty="0"/>
        </a:p>
      </dsp:txBody>
      <dsp:txXfrm rot="5400000">
        <a:off x="1" y="869874"/>
        <a:ext cx="1352390" cy="819631"/>
      </dsp:txXfrm>
    </dsp:sp>
    <dsp:sp modelId="{8E31303C-2D37-42C4-9389-B6DC0B6004D8}">
      <dsp:nvSpPr>
        <dsp:cNvPr id="0" name=""/>
        <dsp:cNvSpPr/>
      </dsp:nvSpPr>
      <dsp:spPr>
        <a:xfrm rot="5400000">
          <a:off x="1764996" y="470660"/>
          <a:ext cx="1639261" cy="163926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1620000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GB" sz="1600" b="0" i="0" u="none" strike="noStrike" kern="1200" cap="none" spc="60" normalizeH="0" baseline="0" noProof="0" dirty="0">
              <a:ln/>
              <a:effectLst/>
              <a:uLnTx/>
              <a:uFillTx/>
              <a:latin typeface="Arial"/>
              <a:ea typeface="+mn-ea"/>
              <a:cs typeface="+mn-cs"/>
            </a:rPr>
            <a:t>Grassroots </a:t>
          </a:r>
          <a:endParaRPr lang="en-BE" sz="1600" kern="1200" dirty="0"/>
        </a:p>
      </dsp:txBody>
      <dsp:txXfrm rot="-5400000">
        <a:off x="2051868" y="880475"/>
        <a:ext cx="1352390" cy="819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1EE5D-1242-48D0-857E-8C140EFCFCE4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83468-1522-43A5-87B1-2DBB664F3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471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3468-1522-43A5-87B1-2DBB664F377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642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3468-1522-43A5-87B1-2DBB664F377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627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3468-1522-43A5-87B1-2DBB664F377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733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3468-1522-43A5-87B1-2DBB664F377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538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3468-1522-43A5-87B1-2DBB664F377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61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3468-1522-43A5-87B1-2DBB664F377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67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3468-1522-43A5-87B1-2DBB664F377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261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57988-B605-420A-9CFC-576CE72690C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129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3468-1522-43A5-87B1-2DBB664F377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600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279F1-73B9-4FD3-82EB-6856EE5A48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4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3468-1522-43A5-87B1-2DBB664F377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344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3468-1522-43A5-87B1-2DBB664F377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273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3468-1522-43A5-87B1-2DBB664F377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969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3468-1522-43A5-87B1-2DBB664F377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35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8091019-21BF-4360-B46F-94CA99EC16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947" t="39872"/>
          <a:stretch/>
        </p:blipFill>
        <p:spPr>
          <a:xfrm>
            <a:off x="0" y="0"/>
            <a:ext cx="3707319" cy="318225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F8775F9-ACC2-4645-9EC6-351516ECB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3854" b="35710"/>
          <a:stretch/>
        </p:blipFill>
        <p:spPr>
          <a:xfrm>
            <a:off x="7981949" y="3455443"/>
            <a:ext cx="4210051" cy="34025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63AAAA-93A0-4182-A7E8-CC70A547F48B}"/>
              </a:ext>
            </a:extLst>
          </p:cNvPr>
          <p:cNvSpPr/>
          <p:nvPr userDrawn="1"/>
        </p:nvSpPr>
        <p:spPr>
          <a:xfrm>
            <a:off x="334963" y="368300"/>
            <a:ext cx="11522075" cy="6121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E306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 3">
            <a:extLst>
              <a:ext uri="{FF2B5EF4-FFF2-40B4-BE49-F238E27FC236}">
                <a16:creationId xmlns:a16="http://schemas.microsoft.com/office/drawing/2014/main" id="{C3597BFC-9526-4D5C-B080-92B432E7D0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486" y="5522684"/>
            <a:ext cx="2223027" cy="59309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8FF12FA-DEBE-4BB4-B95E-C6D5228EB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4000" y="4122573"/>
            <a:ext cx="7704000" cy="1292400"/>
          </a:xfrm>
        </p:spPr>
        <p:txBody>
          <a:bodyPr/>
          <a:lstStyle>
            <a:lvl1pPr marL="0" indent="0" algn="ctr">
              <a:spcAft>
                <a:spcPts val="600"/>
              </a:spcAft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D1A92B5A-2454-488F-BA31-AA427C88C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000" y="2242316"/>
            <a:ext cx="7704000" cy="147600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8ADBC9-E644-4E54-AAB9-A41D91EF630C}"/>
              </a:ext>
            </a:extLst>
          </p:cNvPr>
          <p:cNvSpPr/>
          <p:nvPr userDrawn="1"/>
        </p:nvSpPr>
        <p:spPr>
          <a:xfrm>
            <a:off x="641350" y="657225"/>
            <a:ext cx="10909300" cy="555229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F739B3-71F0-4279-AAAE-E34F59BF9614}"/>
              </a:ext>
            </a:extLst>
          </p:cNvPr>
          <p:cNvSpPr/>
          <p:nvPr userDrawn="1"/>
        </p:nvSpPr>
        <p:spPr>
          <a:xfrm rot="10800000" flipH="1">
            <a:off x="556222" y="232990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13A559-B1AA-4DBA-8F1E-FF1348BCAB4F}"/>
              </a:ext>
            </a:extLst>
          </p:cNvPr>
          <p:cNvSpPr/>
          <p:nvPr userDrawn="1"/>
        </p:nvSpPr>
        <p:spPr>
          <a:xfrm rot="10800000" flipH="1">
            <a:off x="11466557" y="232990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21C9CB-F3E3-4E99-B985-99A7CEB4BB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350" y="660932"/>
            <a:ext cx="10926000" cy="113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1E129-5FF0-46F8-A2E7-B9B2634B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7D5E90-CCC2-46BF-B558-F43D859418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1952625"/>
            <a:ext cx="5400675" cy="3960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E615B5F4-AED0-430D-908B-B27782F792E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56363" y="1849121"/>
            <a:ext cx="5400675" cy="4064318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0995171-3519-4969-9AAB-362042E7CF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6340525"/>
            <a:ext cx="4392000" cy="180000"/>
          </a:xfrm>
        </p:spPr>
        <p:txBody>
          <a:bodyPr anchor="b"/>
          <a:lstStyle>
            <a:lvl1pPr>
              <a:spcAft>
                <a:spcPts val="0"/>
              </a:spcAft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46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1E129-5FF0-46F8-A2E7-B9B2634B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7D5E90-CCC2-46BF-B558-F43D859418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1952625"/>
            <a:ext cx="5400675" cy="3960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2AFD52FB-6BCB-492A-AF29-595F51FE8DD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55323" y="1952625"/>
            <a:ext cx="5400675" cy="3960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3E9D93-F771-4B5B-9D9F-AF4F6C1CC1A6}"/>
              </a:ext>
            </a:extLst>
          </p:cNvPr>
          <p:cNvCxnSpPr/>
          <p:nvPr userDrawn="1"/>
        </p:nvCxnSpPr>
        <p:spPr>
          <a:xfrm>
            <a:off x="6096000" y="1952625"/>
            <a:ext cx="0" cy="3960813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5C9A353-3D92-4609-B72F-6BBEC56065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6340525"/>
            <a:ext cx="4392000" cy="180000"/>
          </a:xfrm>
        </p:spPr>
        <p:txBody>
          <a:bodyPr anchor="b"/>
          <a:lstStyle>
            <a:lvl1pPr>
              <a:spcAft>
                <a:spcPts val="0"/>
              </a:spcAft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1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1E129-5FF0-46F8-A2E7-B9B2634B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3E9D93-F771-4B5B-9D9F-AF4F6C1CC1A6}"/>
              </a:ext>
            </a:extLst>
          </p:cNvPr>
          <p:cNvCxnSpPr/>
          <p:nvPr userDrawn="1"/>
        </p:nvCxnSpPr>
        <p:spPr>
          <a:xfrm>
            <a:off x="6096000" y="1952625"/>
            <a:ext cx="0" cy="3960813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5C9A353-3D92-4609-B72F-6BBEC56065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6340525"/>
            <a:ext cx="4392000" cy="180000"/>
          </a:xfrm>
        </p:spPr>
        <p:txBody>
          <a:bodyPr anchor="b"/>
          <a:lstStyle>
            <a:lvl1pPr>
              <a:spcAft>
                <a:spcPts val="0"/>
              </a:spcAft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7B48D4-6FBD-483D-827D-19BC89D2B8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628775"/>
            <a:ext cx="5735638" cy="4284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D79AA3F-F099-4EBC-9B4D-326822964A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56362" y="1628775"/>
            <a:ext cx="5735638" cy="4284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47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B97ACC-2326-4D58-8DD8-67E30D08D5C6}"/>
              </a:ext>
            </a:extLst>
          </p:cNvPr>
          <p:cNvSpPr/>
          <p:nvPr userDrawn="1"/>
        </p:nvSpPr>
        <p:spPr>
          <a:xfrm rot="16200000">
            <a:off x="2667000" y="-2667000"/>
            <a:ext cx="6858001" cy="12192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E2C06AF-21F8-41CB-A346-283C711754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6688"/>
            <a:ext cx="12192000" cy="652462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45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24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8091019-21BF-4360-B46F-94CA99EC16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947" t="39872"/>
          <a:stretch/>
        </p:blipFill>
        <p:spPr>
          <a:xfrm>
            <a:off x="0" y="0"/>
            <a:ext cx="3707319" cy="318225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F8775F9-ACC2-4645-9EC6-351516ECB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3854" b="35710"/>
          <a:stretch/>
        </p:blipFill>
        <p:spPr>
          <a:xfrm>
            <a:off x="7981949" y="3455443"/>
            <a:ext cx="4210051" cy="34025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63AAAA-93A0-4182-A7E8-CC70A547F48B}"/>
              </a:ext>
            </a:extLst>
          </p:cNvPr>
          <p:cNvSpPr/>
          <p:nvPr userDrawn="1"/>
        </p:nvSpPr>
        <p:spPr>
          <a:xfrm>
            <a:off x="334963" y="368300"/>
            <a:ext cx="11522075" cy="6121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E306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 3">
            <a:extLst>
              <a:ext uri="{FF2B5EF4-FFF2-40B4-BE49-F238E27FC236}">
                <a16:creationId xmlns:a16="http://schemas.microsoft.com/office/drawing/2014/main" id="{C3597BFC-9526-4D5C-B080-92B432E7D0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486" y="5522684"/>
            <a:ext cx="2223027" cy="5930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509EC1-C2E5-4237-8412-FA9FDD86E127}"/>
              </a:ext>
            </a:extLst>
          </p:cNvPr>
          <p:cNvCxnSpPr>
            <a:cxnSpLocks/>
          </p:cNvCxnSpPr>
          <p:nvPr userDrawn="1"/>
        </p:nvCxnSpPr>
        <p:spPr>
          <a:xfrm>
            <a:off x="5647617" y="3928421"/>
            <a:ext cx="896767" cy="0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8FF12FA-DEBE-4BB4-B95E-C6D5228EB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4000" y="4122573"/>
            <a:ext cx="7704000" cy="1292400"/>
          </a:xfrm>
        </p:spPr>
        <p:txBody>
          <a:bodyPr/>
          <a:lstStyle>
            <a:lvl1pPr marL="0" indent="0" algn="ctr">
              <a:spcAft>
                <a:spcPts val="600"/>
              </a:spcAft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D1A92B5A-2454-488F-BA31-AA427C88C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000" y="2242316"/>
            <a:ext cx="7704000" cy="147600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8ADBC9-E644-4E54-AAB9-A41D91EF630C}"/>
              </a:ext>
            </a:extLst>
          </p:cNvPr>
          <p:cNvSpPr/>
          <p:nvPr userDrawn="1"/>
        </p:nvSpPr>
        <p:spPr>
          <a:xfrm>
            <a:off x="641350" y="657225"/>
            <a:ext cx="10909300" cy="555229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F739B3-71F0-4279-AAAE-E34F59BF9614}"/>
              </a:ext>
            </a:extLst>
          </p:cNvPr>
          <p:cNvSpPr/>
          <p:nvPr userDrawn="1"/>
        </p:nvSpPr>
        <p:spPr>
          <a:xfrm rot="10800000" flipH="1">
            <a:off x="556222" y="232990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13A559-B1AA-4DBA-8F1E-FF1348BCAB4F}"/>
              </a:ext>
            </a:extLst>
          </p:cNvPr>
          <p:cNvSpPr/>
          <p:nvPr userDrawn="1"/>
        </p:nvSpPr>
        <p:spPr>
          <a:xfrm rot="10800000" flipH="1">
            <a:off x="11466557" y="232990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21C9CB-F3E3-4E99-B985-99A7CEB4BB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350" y="660932"/>
            <a:ext cx="10926000" cy="113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3A2FCBE-8198-44B4-BA97-48824AD2D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3854" b="35710"/>
          <a:stretch/>
        </p:blipFill>
        <p:spPr>
          <a:xfrm>
            <a:off x="7981949" y="3455443"/>
            <a:ext cx="4210051" cy="340255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8597649-82E9-4932-96EC-9B6E7C691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947" t="39872"/>
          <a:stretch/>
        </p:blipFill>
        <p:spPr>
          <a:xfrm>
            <a:off x="0" y="0"/>
            <a:ext cx="3707319" cy="31822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84D06B-C9CC-41D9-BC7B-3314979B626F}"/>
              </a:ext>
            </a:extLst>
          </p:cNvPr>
          <p:cNvSpPr/>
          <p:nvPr userDrawn="1"/>
        </p:nvSpPr>
        <p:spPr>
          <a:xfrm>
            <a:off x="623887" y="1628775"/>
            <a:ext cx="10909300" cy="3600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E306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7AF3D8-E31C-4057-AD07-A36C7390FB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9" y="4245877"/>
            <a:ext cx="1437640" cy="383554"/>
          </a:xfrm>
          <a:prstGeom prst="rect">
            <a:avLst/>
          </a:prstGeom>
        </p:spPr>
      </p:pic>
      <p:pic>
        <p:nvPicPr>
          <p:cNvPr id="5" name="Picture 4" descr="A baby holding a teddy bear&#10;&#10;Description automatically generated">
            <a:extLst>
              <a:ext uri="{FF2B5EF4-FFF2-40B4-BE49-F238E27FC236}">
                <a16:creationId xmlns:a16="http://schemas.microsoft.com/office/drawing/2014/main" id="{9808FC83-D67F-4EC6-986E-F2727A84B2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6456363" y="1027488"/>
            <a:ext cx="4795780" cy="48030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4C58C5-68D7-4FF2-8411-7A69669EE942}"/>
              </a:ext>
            </a:extLst>
          </p:cNvPr>
          <p:cNvSpPr/>
          <p:nvPr userDrawn="1"/>
        </p:nvSpPr>
        <p:spPr>
          <a:xfrm rot="10800000" flipH="1">
            <a:off x="536552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AF719-777B-4E32-A730-73169FE3F0AC}"/>
              </a:ext>
            </a:extLst>
          </p:cNvPr>
          <p:cNvSpPr/>
          <p:nvPr userDrawn="1"/>
        </p:nvSpPr>
        <p:spPr>
          <a:xfrm rot="10800000" flipH="1">
            <a:off x="11450267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2">
            <a:extLst>
              <a:ext uri="{FF2B5EF4-FFF2-40B4-BE49-F238E27FC236}">
                <a16:creationId xmlns:a16="http://schemas.microsoft.com/office/drawing/2014/main" id="{352B077D-DAE7-4E19-893C-42032EF0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79" y="2421904"/>
            <a:ext cx="4795780" cy="147600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2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3A2FCBE-8198-44B4-BA97-48824AD2D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3854" b="35710"/>
          <a:stretch/>
        </p:blipFill>
        <p:spPr>
          <a:xfrm>
            <a:off x="7981949" y="3455443"/>
            <a:ext cx="4210051" cy="340255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8597649-82E9-4932-96EC-9B6E7C691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947" t="39872"/>
          <a:stretch/>
        </p:blipFill>
        <p:spPr>
          <a:xfrm>
            <a:off x="0" y="0"/>
            <a:ext cx="3707319" cy="31822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84D06B-C9CC-41D9-BC7B-3314979B626F}"/>
              </a:ext>
            </a:extLst>
          </p:cNvPr>
          <p:cNvSpPr/>
          <p:nvPr userDrawn="1"/>
        </p:nvSpPr>
        <p:spPr>
          <a:xfrm>
            <a:off x="623887" y="1628775"/>
            <a:ext cx="10909300" cy="3600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E306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7AF3D8-E31C-4057-AD07-A36C7390FB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9" y="4245877"/>
            <a:ext cx="1437640" cy="383554"/>
          </a:xfrm>
          <a:prstGeom prst="rect">
            <a:avLst/>
          </a:prstGeom>
        </p:spPr>
      </p:pic>
      <p:pic>
        <p:nvPicPr>
          <p:cNvPr id="11" name="Picture 10" descr="A picture containing doughnut, person, donut, sitting&#10;&#10;Description automatically generated">
            <a:extLst>
              <a:ext uri="{FF2B5EF4-FFF2-40B4-BE49-F238E27FC236}">
                <a16:creationId xmlns:a16="http://schemas.microsoft.com/office/drawing/2014/main" id="{B597FC55-C06B-4E1D-A195-54A19B689D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56363" y="1027487"/>
            <a:ext cx="4795780" cy="48027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4C58C5-68D7-4FF2-8411-7A69669EE942}"/>
              </a:ext>
            </a:extLst>
          </p:cNvPr>
          <p:cNvSpPr/>
          <p:nvPr userDrawn="1"/>
        </p:nvSpPr>
        <p:spPr>
          <a:xfrm rot="10800000" flipH="1">
            <a:off x="536552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AF719-777B-4E32-A730-73169FE3F0AC}"/>
              </a:ext>
            </a:extLst>
          </p:cNvPr>
          <p:cNvSpPr/>
          <p:nvPr userDrawn="1"/>
        </p:nvSpPr>
        <p:spPr>
          <a:xfrm rot="10800000" flipH="1">
            <a:off x="11450267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2">
            <a:extLst>
              <a:ext uri="{FF2B5EF4-FFF2-40B4-BE49-F238E27FC236}">
                <a16:creationId xmlns:a16="http://schemas.microsoft.com/office/drawing/2014/main" id="{352B077D-DAE7-4E19-893C-42032EF0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79" y="2421904"/>
            <a:ext cx="4795780" cy="147600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25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3A2FCBE-8198-44B4-BA97-48824AD2D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3854" b="35710"/>
          <a:stretch/>
        </p:blipFill>
        <p:spPr>
          <a:xfrm>
            <a:off x="7981949" y="3455443"/>
            <a:ext cx="4210051" cy="340255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8597649-82E9-4932-96EC-9B6E7C691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947" t="39872"/>
          <a:stretch/>
        </p:blipFill>
        <p:spPr>
          <a:xfrm>
            <a:off x="0" y="0"/>
            <a:ext cx="3707319" cy="31822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84D06B-C9CC-41D9-BC7B-3314979B626F}"/>
              </a:ext>
            </a:extLst>
          </p:cNvPr>
          <p:cNvSpPr/>
          <p:nvPr userDrawn="1"/>
        </p:nvSpPr>
        <p:spPr>
          <a:xfrm>
            <a:off x="623887" y="1628775"/>
            <a:ext cx="10909300" cy="3600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E306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7AF3D8-E31C-4057-AD07-A36C7390FB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9" y="4245877"/>
            <a:ext cx="1437640" cy="383554"/>
          </a:xfrm>
          <a:prstGeom prst="rect">
            <a:avLst/>
          </a:prstGeom>
        </p:spPr>
      </p:pic>
      <p:pic>
        <p:nvPicPr>
          <p:cNvPr id="11" name="Picture 10" descr="A person sitting in a chair&#10;&#10;Description automatically generated">
            <a:extLst>
              <a:ext uri="{FF2B5EF4-FFF2-40B4-BE49-F238E27FC236}">
                <a16:creationId xmlns:a16="http://schemas.microsoft.com/office/drawing/2014/main" id="{1600E369-33F4-4F5C-937B-D92C7917C0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2311" b="31443"/>
          <a:stretch/>
        </p:blipFill>
        <p:spPr>
          <a:xfrm>
            <a:off x="6456362" y="1027488"/>
            <a:ext cx="4795779" cy="48030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4C58C5-68D7-4FF2-8411-7A69669EE942}"/>
              </a:ext>
            </a:extLst>
          </p:cNvPr>
          <p:cNvSpPr/>
          <p:nvPr userDrawn="1"/>
        </p:nvSpPr>
        <p:spPr>
          <a:xfrm rot="10800000" flipH="1">
            <a:off x="536552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AF719-777B-4E32-A730-73169FE3F0AC}"/>
              </a:ext>
            </a:extLst>
          </p:cNvPr>
          <p:cNvSpPr/>
          <p:nvPr userDrawn="1"/>
        </p:nvSpPr>
        <p:spPr>
          <a:xfrm rot="10800000" flipH="1">
            <a:off x="11450267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2">
            <a:extLst>
              <a:ext uri="{FF2B5EF4-FFF2-40B4-BE49-F238E27FC236}">
                <a16:creationId xmlns:a16="http://schemas.microsoft.com/office/drawing/2014/main" id="{352B077D-DAE7-4E19-893C-42032EF0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79" y="2421904"/>
            <a:ext cx="4795780" cy="147600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83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Edita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3A2FCBE-8198-44B4-BA97-48824AD2D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3854" b="35710"/>
          <a:stretch/>
        </p:blipFill>
        <p:spPr>
          <a:xfrm>
            <a:off x="7981949" y="3455443"/>
            <a:ext cx="4210051" cy="340255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8597649-82E9-4932-96EC-9B6E7C691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947" t="39872"/>
          <a:stretch/>
        </p:blipFill>
        <p:spPr>
          <a:xfrm>
            <a:off x="0" y="0"/>
            <a:ext cx="3707319" cy="31822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84D06B-C9CC-41D9-BC7B-3314979B626F}"/>
              </a:ext>
            </a:extLst>
          </p:cNvPr>
          <p:cNvSpPr/>
          <p:nvPr userDrawn="1"/>
        </p:nvSpPr>
        <p:spPr>
          <a:xfrm>
            <a:off x="623887" y="1628775"/>
            <a:ext cx="10909300" cy="3600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E306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7AF3D8-E31C-4057-AD07-A36C7390FB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9" y="4245877"/>
            <a:ext cx="1437640" cy="3835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4C58C5-68D7-4FF2-8411-7A69669EE942}"/>
              </a:ext>
            </a:extLst>
          </p:cNvPr>
          <p:cNvSpPr/>
          <p:nvPr userDrawn="1"/>
        </p:nvSpPr>
        <p:spPr>
          <a:xfrm rot="10800000" flipH="1">
            <a:off x="536552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AF719-777B-4E32-A730-73169FE3F0AC}"/>
              </a:ext>
            </a:extLst>
          </p:cNvPr>
          <p:cNvSpPr/>
          <p:nvPr userDrawn="1"/>
        </p:nvSpPr>
        <p:spPr>
          <a:xfrm rot="10800000" flipH="1">
            <a:off x="11450267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2">
            <a:extLst>
              <a:ext uri="{FF2B5EF4-FFF2-40B4-BE49-F238E27FC236}">
                <a16:creationId xmlns:a16="http://schemas.microsoft.com/office/drawing/2014/main" id="{352B077D-DAE7-4E19-893C-42032EF0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79" y="2421904"/>
            <a:ext cx="4795780" cy="147600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2111FA2-AA6E-465C-8AA8-B711139593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6362" y="1027488"/>
            <a:ext cx="4795779" cy="480302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8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3A2FCBE-8198-44B4-BA97-48824AD2D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3854" b="35710"/>
          <a:stretch/>
        </p:blipFill>
        <p:spPr>
          <a:xfrm>
            <a:off x="7981949" y="3455443"/>
            <a:ext cx="4210051" cy="340255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8597649-82E9-4932-96EC-9B6E7C691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947" t="39872"/>
          <a:stretch/>
        </p:blipFill>
        <p:spPr>
          <a:xfrm>
            <a:off x="0" y="0"/>
            <a:ext cx="3707319" cy="31822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84D06B-C9CC-41D9-BC7B-3314979B626F}"/>
              </a:ext>
            </a:extLst>
          </p:cNvPr>
          <p:cNvSpPr/>
          <p:nvPr userDrawn="1"/>
        </p:nvSpPr>
        <p:spPr>
          <a:xfrm>
            <a:off x="623887" y="1628775"/>
            <a:ext cx="10909300" cy="3600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E306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7AF3D8-E31C-4057-AD07-A36C7390FB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9" y="4245877"/>
            <a:ext cx="1437640" cy="383554"/>
          </a:xfrm>
          <a:prstGeom prst="rect">
            <a:avLst/>
          </a:prstGeom>
        </p:spPr>
      </p:pic>
      <p:pic>
        <p:nvPicPr>
          <p:cNvPr id="5" name="Picture 4" descr="A baby holding a teddy bear&#10;&#10;Description automatically generated">
            <a:extLst>
              <a:ext uri="{FF2B5EF4-FFF2-40B4-BE49-F238E27FC236}">
                <a16:creationId xmlns:a16="http://schemas.microsoft.com/office/drawing/2014/main" id="{9808FC83-D67F-4EC6-986E-F2727A84B2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6456363" y="1027488"/>
            <a:ext cx="4795780" cy="48030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4C58C5-68D7-4FF2-8411-7A69669EE942}"/>
              </a:ext>
            </a:extLst>
          </p:cNvPr>
          <p:cNvSpPr/>
          <p:nvPr userDrawn="1"/>
        </p:nvSpPr>
        <p:spPr>
          <a:xfrm rot="10800000" flipH="1">
            <a:off x="536552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AF719-777B-4E32-A730-73169FE3F0AC}"/>
              </a:ext>
            </a:extLst>
          </p:cNvPr>
          <p:cNvSpPr/>
          <p:nvPr userDrawn="1"/>
        </p:nvSpPr>
        <p:spPr>
          <a:xfrm rot="10800000" flipH="1">
            <a:off x="11450267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2">
            <a:extLst>
              <a:ext uri="{FF2B5EF4-FFF2-40B4-BE49-F238E27FC236}">
                <a16:creationId xmlns:a16="http://schemas.microsoft.com/office/drawing/2014/main" id="{352B077D-DAE7-4E19-893C-42032EF0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79" y="2421904"/>
            <a:ext cx="4795780" cy="147600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43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C920B-9643-4769-BEE9-60E15FB2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759D91B7-8FEB-4F43-BF63-4CFEE9BBA2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6340525"/>
            <a:ext cx="4392000" cy="180000"/>
          </a:xfrm>
        </p:spPr>
        <p:txBody>
          <a:bodyPr anchor="b"/>
          <a:lstStyle>
            <a:lvl1pPr>
              <a:spcAft>
                <a:spcPts val="0"/>
              </a:spcAft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76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F0EF-2965-4901-B158-95DAA6B29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F68B4-28FA-4DDB-824D-51CB52C01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058BDAE-4DCD-4C49-A2DA-3009D463D1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6340525"/>
            <a:ext cx="4392000" cy="180000"/>
          </a:xfrm>
        </p:spPr>
        <p:txBody>
          <a:bodyPr anchor="b"/>
          <a:lstStyle>
            <a:lvl1pPr>
              <a:spcAft>
                <a:spcPts val="0"/>
              </a:spcAft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70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F0EF-2965-4901-B158-95DAA6B29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8EF2E3-5572-43FF-908F-B47BB235F3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2000" cy="4284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25D4382-5F00-4886-8695-2540E31A8E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6340525"/>
            <a:ext cx="4392000" cy="180000"/>
          </a:xfrm>
        </p:spPr>
        <p:txBody>
          <a:bodyPr anchor="b"/>
          <a:lstStyle>
            <a:lvl1pPr>
              <a:spcAft>
                <a:spcPts val="0"/>
              </a:spcAft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31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1E129-5FF0-46F8-A2E7-B9B2634B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7D5E90-CCC2-46BF-B558-F43D859418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1952625"/>
            <a:ext cx="5400675" cy="3960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B17D98B-0603-4044-852B-483F8F1D65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6096000" cy="4284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7A6D240-246A-4611-B4DF-278685C0BA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6340525"/>
            <a:ext cx="4392000" cy="180000"/>
          </a:xfrm>
        </p:spPr>
        <p:txBody>
          <a:bodyPr anchor="b"/>
          <a:lstStyle>
            <a:lvl1pPr>
              <a:spcAft>
                <a:spcPts val="0"/>
              </a:spcAft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07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1E129-5FF0-46F8-A2E7-B9B2634B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7D5E90-CCC2-46BF-B558-F43D859418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1952625"/>
            <a:ext cx="5400675" cy="3960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E615B5F4-AED0-430D-908B-B27782F792E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56363" y="1849121"/>
            <a:ext cx="5400675" cy="4064318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0995171-3519-4969-9AAB-362042E7CF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6340525"/>
            <a:ext cx="4392000" cy="180000"/>
          </a:xfrm>
        </p:spPr>
        <p:txBody>
          <a:bodyPr anchor="b"/>
          <a:lstStyle>
            <a:lvl1pPr>
              <a:spcAft>
                <a:spcPts val="0"/>
              </a:spcAft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6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1E129-5FF0-46F8-A2E7-B9B2634B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7D5E90-CCC2-46BF-B558-F43D859418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1952625"/>
            <a:ext cx="5400675" cy="3960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2AFD52FB-6BCB-492A-AF29-595F51FE8DD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55323" y="1952625"/>
            <a:ext cx="5400675" cy="3960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3E9D93-F771-4B5B-9D9F-AF4F6C1CC1A6}"/>
              </a:ext>
            </a:extLst>
          </p:cNvPr>
          <p:cNvCxnSpPr/>
          <p:nvPr userDrawn="1"/>
        </p:nvCxnSpPr>
        <p:spPr>
          <a:xfrm>
            <a:off x="6096000" y="1952625"/>
            <a:ext cx="0" cy="3960813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5C9A353-3D92-4609-B72F-6BBEC56065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6340525"/>
            <a:ext cx="4392000" cy="180000"/>
          </a:xfrm>
        </p:spPr>
        <p:txBody>
          <a:bodyPr anchor="b"/>
          <a:lstStyle>
            <a:lvl1pPr>
              <a:spcAft>
                <a:spcPts val="0"/>
              </a:spcAft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2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1E129-5FF0-46F8-A2E7-B9B2634B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3E9D93-F771-4B5B-9D9F-AF4F6C1CC1A6}"/>
              </a:ext>
            </a:extLst>
          </p:cNvPr>
          <p:cNvCxnSpPr/>
          <p:nvPr userDrawn="1"/>
        </p:nvCxnSpPr>
        <p:spPr>
          <a:xfrm>
            <a:off x="6096000" y="1952625"/>
            <a:ext cx="0" cy="3960813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5C9A353-3D92-4609-B72F-6BBEC56065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6340525"/>
            <a:ext cx="4392000" cy="180000"/>
          </a:xfrm>
        </p:spPr>
        <p:txBody>
          <a:bodyPr anchor="b"/>
          <a:lstStyle>
            <a:lvl1pPr>
              <a:spcAft>
                <a:spcPts val="0"/>
              </a:spcAft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7B48D4-6FBD-483D-827D-19BC89D2B8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628775"/>
            <a:ext cx="5735638" cy="4284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D79AA3F-F099-4EBC-9B4D-326822964A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56362" y="1628775"/>
            <a:ext cx="5735638" cy="4284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2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B97ACC-2326-4D58-8DD8-67E30D08D5C6}"/>
              </a:ext>
            </a:extLst>
          </p:cNvPr>
          <p:cNvSpPr/>
          <p:nvPr userDrawn="1"/>
        </p:nvSpPr>
        <p:spPr>
          <a:xfrm rot="16200000">
            <a:off x="2667000" y="-2667000"/>
            <a:ext cx="6858001" cy="12192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E2C06AF-21F8-41CB-A346-283C711754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6688"/>
            <a:ext cx="12192000" cy="652462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42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1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91477" y="43867"/>
            <a:ext cx="8064896" cy="960612"/>
          </a:xfrm>
          <a:prstGeom prst="rect">
            <a:avLst/>
          </a:prstGeom>
        </p:spPr>
        <p:txBody>
          <a:bodyPr anchor="ctr"/>
          <a:lstStyle>
            <a:lvl1pPr algn="l">
              <a:defRPr sz="3100" b="1" cap="all" baseline="0">
                <a:solidFill>
                  <a:srgbClr val="727272"/>
                </a:solidFill>
                <a:latin typeface="Ubuntu" panose="020B0504030602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391477" y="1556792"/>
            <a:ext cx="6144683" cy="4536504"/>
          </a:xfrm>
          <a:prstGeom prst="rect">
            <a:avLst/>
          </a:prstGeom>
        </p:spPr>
        <p:txBody>
          <a:bodyPr/>
          <a:lstStyle>
            <a:lvl1pPr marL="342900" indent="-342900">
              <a:spcAft>
                <a:spcPts val="1000"/>
              </a:spcAft>
              <a:buFontTx/>
              <a:buBlip>
                <a:blip r:embed="rId2"/>
              </a:buBlip>
              <a:defRPr lang="fr-FR" sz="2200" b="0" i="0" u="none" strike="noStrike" kern="1200" baseline="0" dirty="0" smtClean="0">
                <a:solidFill>
                  <a:srgbClr val="727272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742950" indent="-285750">
              <a:spcAft>
                <a:spcPts val="1000"/>
              </a:spcAft>
              <a:buFont typeface="Wingdings" panose="05000000000000000000" pitchFamily="2" charset="2"/>
              <a:buChar char="§"/>
              <a:defRPr lang="fr-FR" sz="2000" b="0" i="0" u="none" strike="noStrike" kern="1200" baseline="0" dirty="0" smtClean="0">
                <a:solidFill>
                  <a:srgbClr val="727272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>
              <a:spcAft>
                <a:spcPts val="1000"/>
              </a:spcAft>
              <a:defRPr lang="fr-FR" sz="1800" b="0" i="0" u="none" strike="noStrike" kern="1200" baseline="0" dirty="0">
                <a:solidFill>
                  <a:srgbClr val="727272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pour une image  9"/>
          <p:cNvSpPr>
            <a:spLocks noGrp="1"/>
          </p:cNvSpPr>
          <p:nvPr>
            <p:ph type="pic" sz="quarter" idx="13"/>
          </p:nvPr>
        </p:nvSpPr>
        <p:spPr>
          <a:xfrm>
            <a:off x="8210844" y="1570536"/>
            <a:ext cx="2397659" cy="128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i="1" cap="none" baseline="0">
                <a:solidFill>
                  <a:srgbClr val="727272"/>
                </a:solidFill>
                <a:latin typeface="Ubuntu" panose="020B050403060203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840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3A2FCBE-8198-44B4-BA97-48824AD2D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3854" b="35710"/>
          <a:stretch/>
        </p:blipFill>
        <p:spPr>
          <a:xfrm>
            <a:off x="7981949" y="3455443"/>
            <a:ext cx="4210051" cy="340255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8597649-82E9-4932-96EC-9B6E7C691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947" t="39872"/>
          <a:stretch/>
        </p:blipFill>
        <p:spPr>
          <a:xfrm>
            <a:off x="0" y="0"/>
            <a:ext cx="3707319" cy="31822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84D06B-C9CC-41D9-BC7B-3314979B626F}"/>
              </a:ext>
            </a:extLst>
          </p:cNvPr>
          <p:cNvSpPr/>
          <p:nvPr userDrawn="1"/>
        </p:nvSpPr>
        <p:spPr>
          <a:xfrm>
            <a:off x="623887" y="1628775"/>
            <a:ext cx="10909300" cy="3600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E306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7AF3D8-E31C-4057-AD07-A36C7390FB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9" y="4245877"/>
            <a:ext cx="1437640" cy="383554"/>
          </a:xfrm>
          <a:prstGeom prst="rect">
            <a:avLst/>
          </a:prstGeom>
        </p:spPr>
      </p:pic>
      <p:pic>
        <p:nvPicPr>
          <p:cNvPr id="11" name="Picture 10" descr="A picture containing doughnut, person, donut, sitting&#10;&#10;Description automatically generated">
            <a:extLst>
              <a:ext uri="{FF2B5EF4-FFF2-40B4-BE49-F238E27FC236}">
                <a16:creationId xmlns:a16="http://schemas.microsoft.com/office/drawing/2014/main" id="{B597FC55-C06B-4E1D-A195-54A19B689D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56363" y="1027487"/>
            <a:ext cx="4795780" cy="48027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4C58C5-68D7-4FF2-8411-7A69669EE942}"/>
              </a:ext>
            </a:extLst>
          </p:cNvPr>
          <p:cNvSpPr/>
          <p:nvPr userDrawn="1"/>
        </p:nvSpPr>
        <p:spPr>
          <a:xfrm rot="10800000" flipH="1">
            <a:off x="536552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AF719-777B-4E32-A730-73169FE3F0AC}"/>
              </a:ext>
            </a:extLst>
          </p:cNvPr>
          <p:cNvSpPr/>
          <p:nvPr userDrawn="1"/>
        </p:nvSpPr>
        <p:spPr>
          <a:xfrm rot="10800000" flipH="1">
            <a:off x="11450267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2">
            <a:extLst>
              <a:ext uri="{FF2B5EF4-FFF2-40B4-BE49-F238E27FC236}">
                <a16:creationId xmlns:a16="http://schemas.microsoft.com/office/drawing/2014/main" id="{352B077D-DAE7-4E19-893C-42032EF0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79" y="2421904"/>
            <a:ext cx="4795780" cy="147600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0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C920B-9643-4769-BEE9-60E15FB2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759D91B7-8FEB-4F43-BF63-4CFEE9BBA2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6340525"/>
            <a:ext cx="4392000" cy="180000"/>
          </a:xfrm>
        </p:spPr>
        <p:txBody>
          <a:bodyPr anchor="b"/>
          <a:lstStyle>
            <a:lvl1pPr>
              <a:spcAft>
                <a:spcPts val="0"/>
              </a:spcAft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17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3A2FCBE-8198-44B4-BA97-48824AD2D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3854" b="35710"/>
          <a:stretch/>
        </p:blipFill>
        <p:spPr>
          <a:xfrm>
            <a:off x="7981949" y="3455443"/>
            <a:ext cx="4210051" cy="340255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8597649-82E9-4932-96EC-9B6E7C691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947" t="39872"/>
          <a:stretch/>
        </p:blipFill>
        <p:spPr>
          <a:xfrm>
            <a:off x="0" y="0"/>
            <a:ext cx="3707319" cy="31822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84D06B-C9CC-41D9-BC7B-3314979B626F}"/>
              </a:ext>
            </a:extLst>
          </p:cNvPr>
          <p:cNvSpPr/>
          <p:nvPr userDrawn="1"/>
        </p:nvSpPr>
        <p:spPr>
          <a:xfrm>
            <a:off x="623887" y="1628775"/>
            <a:ext cx="10909300" cy="3600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E306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7AF3D8-E31C-4057-AD07-A36C7390FB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9" y="4245877"/>
            <a:ext cx="1437640" cy="383554"/>
          </a:xfrm>
          <a:prstGeom prst="rect">
            <a:avLst/>
          </a:prstGeom>
        </p:spPr>
      </p:pic>
      <p:pic>
        <p:nvPicPr>
          <p:cNvPr id="11" name="Picture 10" descr="A person sitting in a chair&#10;&#10;Description automatically generated">
            <a:extLst>
              <a:ext uri="{FF2B5EF4-FFF2-40B4-BE49-F238E27FC236}">
                <a16:creationId xmlns:a16="http://schemas.microsoft.com/office/drawing/2014/main" id="{1600E369-33F4-4F5C-937B-D92C7917C0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2311" b="31443"/>
          <a:stretch/>
        </p:blipFill>
        <p:spPr>
          <a:xfrm>
            <a:off x="6456362" y="1027488"/>
            <a:ext cx="4795779" cy="48030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4C58C5-68D7-4FF2-8411-7A69669EE942}"/>
              </a:ext>
            </a:extLst>
          </p:cNvPr>
          <p:cNvSpPr/>
          <p:nvPr userDrawn="1"/>
        </p:nvSpPr>
        <p:spPr>
          <a:xfrm rot="10800000" flipH="1">
            <a:off x="536552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AF719-777B-4E32-A730-73169FE3F0AC}"/>
              </a:ext>
            </a:extLst>
          </p:cNvPr>
          <p:cNvSpPr/>
          <p:nvPr userDrawn="1"/>
        </p:nvSpPr>
        <p:spPr>
          <a:xfrm rot="10800000" flipH="1">
            <a:off x="11450267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2">
            <a:extLst>
              <a:ext uri="{FF2B5EF4-FFF2-40B4-BE49-F238E27FC236}">
                <a16:creationId xmlns:a16="http://schemas.microsoft.com/office/drawing/2014/main" id="{352B077D-DAE7-4E19-893C-42032EF0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79" y="2421904"/>
            <a:ext cx="4795780" cy="147600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Edita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3A2FCBE-8198-44B4-BA97-48824AD2D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3854" b="35710"/>
          <a:stretch/>
        </p:blipFill>
        <p:spPr>
          <a:xfrm>
            <a:off x="7981949" y="3455443"/>
            <a:ext cx="4210051" cy="340255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8597649-82E9-4932-96EC-9B6E7C691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947" t="39872"/>
          <a:stretch/>
        </p:blipFill>
        <p:spPr>
          <a:xfrm>
            <a:off x="0" y="0"/>
            <a:ext cx="3707319" cy="31822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84D06B-C9CC-41D9-BC7B-3314979B626F}"/>
              </a:ext>
            </a:extLst>
          </p:cNvPr>
          <p:cNvSpPr/>
          <p:nvPr userDrawn="1"/>
        </p:nvSpPr>
        <p:spPr>
          <a:xfrm>
            <a:off x="623887" y="1628775"/>
            <a:ext cx="10909300" cy="3600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E306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7AF3D8-E31C-4057-AD07-A36C7390FB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9" y="4245877"/>
            <a:ext cx="1437640" cy="3835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4C58C5-68D7-4FF2-8411-7A69669EE942}"/>
              </a:ext>
            </a:extLst>
          </p:cNvPr>
          <p:cNvSpPr/>
          <p:nvPr userDrawn="1"/>
        </p:nvSpPr>
        <p:spPr>
          <a:xfrm rot="10800000" flipH="1">
            <a:off x="536552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AF719-777B-4E32-A730-73169FE3F0AC}"/>
              </a:ext>
            </a:extLst>
          </p:cNvPr>
          <p:cNvSpPr/>
          <p:nvPr userDrawn="1"/>
        </p:nvSpPr>
        <p:spPr>
          <a:xfrm rot="10800000" flipH="1">
            <a:off x="11450267" y="2038350"/>
            <a:ext cx="170256" cy="2781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2">
            <a:extLst>
              <a:ext uri="{FF2B5EF4-FFF2-40B4-BE49-F238E27FC236}">
                <a16:creationId xmlns:a16="http://schemas.microsoft.com/office/drawing/2014/main" id="{352B077D-DAE7-4E19-893C-42032EF0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79" y="2421904"/>
            <a:ext cx="4795780" cy="1476000"/>
          </a:xfrm>
        </p:spPr>
        <p:txBody>
          <a:bodyPr anchor="t"/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2111FA2-AA6E-465C-8AA8-B711139593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6362" y="1027488"/>
            <a:ext cx="4795779" cy="480302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C920B-9643-4769-BEE9-60E15FB2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759D91B7-8FEB-4F43-BF63-4CFEE9BBA2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6340525"/>
            <a:ext cx="4392000" cy="180000"/>
          </a:xfrm>
        </p:spPr>
        <p:txBody>
          <a:bodyPr anchor="b"/>
          <a:lstStyle>
            <a:lvl1pPr>
              <a:spcAft>
                <a:spcPts val="0"/>
              </a:spcAft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F0EF-2965-4901-B158-95DAA6B29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F68B4-28FA-4DDB-824D-51CB52C01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058BDAE-4DCD-4C49-A2DA-3009D463D1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6340525"/>
            <a:ext cx="4392000" cy="180000"/>
          </a:xfrm>
        </p:spPr>
        <p:txBody>
          <a:bodyPr anchor="b"/>
          <a:lstStyle>
            <a:lvl1pPr>
              <a:spcAft>
                <a:spcPts val="0"/>
              </a:spcAft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82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F0EF-2965-4901-B158-95DAA6B29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8EF2E3-5572-43FF-908F-B47BB235F3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2000" cy="4284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25D4382-5F00-4886-8695-2540E31A8E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6340525"/>
            <a:ext cx="4392000" cy="180000"/>
          </a:xfrm>
        </p:spPr>
        <p:txBody>
          <a:bodyPr anchor="b"/>
          <a:lstStyle>
            <a:lvl1pPr>
              <a:spcAft>
                <a:spcPts val="0"/>
              </a:spcAft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541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1E129-5FF0-46F8-A2E7-B9B2634B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7D5E90-CCC2-46BF-B558-F43D859418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1952625"/>
            <a:ext cx="5400675" cy="3960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B17D98B-0603-4044-852B-483F8F1D65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6096000" cy="4284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7A6D240-246A-4611-B4DF-278685C0BA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6340525"/>
            <a:ext cx="4392000" cy="180000"/>
          </a:xfrm>
        </p:spPr>
        <p:txBody>
          <a:bodyPr anchor="b"/>
          <a:lstStyle>
            <a:lvl1pPr>
              <a:spcAft>
                <a:spcPts val="0"/>
              </a:spcAft>
              <a:defRPr sz="80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800"/>
            </a:lvl2pPr>
            <a:lvl3pPr marL="0" indent="0">
              <a:spcAft>
                <a:spcPts val="0"/>
              </a:spcAft>
              <a:buNone/>
              <a:defRPr sz="800"/>
            </a:lvl3pPr>
            <a:lvl4pPr marL="0" indent="0">
              <a:spcAft>
                <a:spcPts val="0"/>
              </a:spcAft>
              <a:buNone/>
              <a:defRPr sz="800"/>
            </a:lvl4pPr>
            <a:lvl5pPr marL="0" indent="0">
              <a:spcAft>
                <a:spcPts val="0"/>
              </a:spcAft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020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05AE71D-23E4-4D88-B810-A2F81DA5C2E3}"/>
              </a:ext>
            </a:extLst>
          </p:cNvPr>
          <p:cNvSpPr/>
          <p:nvPr userDrawn="1"/>
        </p:nvSpPr>
        <p:spPr>
          <a:xfrm>
            <a:off x="0" y="1628775"/>
            <a:ext cx="12191998" cy="522922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ADCB49-66EA-4FEF-B952-C63131115814}"/>
              </a:ext>
            </a:extLst>
          </p:cNvPr>
          <p:cNvSpPr/>
          <p:nvPr userDrawn="1"/>
        </p:nvSpPr>
        <p:spPr>
          <a:xfrm rot="16200000">
            <a:off x="6012657" y="678656"/>
            <a:ext cx="166687" cy="12192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85BA42-B7D7-4688-A763-BC80E850011F}"/>
              </a:ext>
            </a:extLst>
          </p:cNvPr>
          <p:cNvSpPr/>
          <p:nvPr userDrawn="1"/>
        </p:nvSpPr>
        <p:spPr>
          <a:xfrm>
            <a:off x="5102859" y="6691312"/>
            <a:ext cx="1986282" cy="16668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26BA5-66CB-4CF9-A403-4E8BB5716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613827"/>
            <a:ext cx="11520000" cy="61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FA1C4-9CEF-4D7F-B89D-D9B8B1159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999" y="1952625"/>
            <a:ext cx="11519999" cy="39608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75898-BADB-4565-833B-5B245095A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02239" y="6298402"/>
            <a:ext cx="1113011" cy="22593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9EA63-FD18-4F51-B14D-A632B6564094}" type="datetimeFigureOut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55182-7901-4C81-8A13-440AD6B12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98" y="6298402"/>
            <a:ext cx="4351825" cy="22593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23B02-2A25-49B4-B31D-5ED7BAF46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6298402"/>
            <a:ext cx="273598" cy="22593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B3E58F-68EA-4BEE-A542-C4D90B67A369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1ECAE-E1FC-461C-93EC-9BC52FD47434}"/>
              </a:ext>
            </a:extLst>
          </p:cNvPr>
          <p:cNvSpPr/>
          <p:nvPr userDrawn="1"/>
        </p:nvSpPr>
        <p:spPr>
          <a:xfrm rot="16200000">
            <a:off x="6012657" y="-6012656"/>
            <a:ext cx="166687" cy="12192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Image 3">
            <a:extLst>
              <a:ext uri="{FF2B5EF4-FFF2-40B4-BE49-F238E27FC236}">
                <a16:creationId xmlns:a16="http://schemas.microsoft.com/office/drawing/2014/main" id="{BD07FE56-0D85-473D-8817-701FACF21F3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80" y="6388728"/>
            <a:ext cx="1437640" cy="38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3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Blip>
          <a:blip r:embed="rId17"/>
        </a:buBlip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73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4075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6175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orient="horz" pos="4088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3725">
          <p15:clr>
            <a:srgbClr val="F26B43"/>
          </p15:clr>
        </p15:guide>
        <p15:guide id="5" orient="horz" pos="1230">
          <p15:clr>
            <a:srgbClr val="F26B43"/>
          </p15:clr>
        </p15:guide>
        <p15:guide id="6" orient="horz" pos="1026">
          <p15:clr>
            <a:srgbClr val="F26B43"/>
          </p15:clr>
        </p15:guide>
        <p15:guide id="7" orient="horz" pos="686">
          <p15:clr>
            <a:srgbClr val="F26B43"/>
          </p15:clr>
        </p15:guide>
        <p15:guide id="11" pos="3840">
          <p15:clr>
            <a:srgbClr val="F26B43"/>
          </p15:clr>
        </p15:guide>
        <p15:guide id="12" pos="3613">
          <p15:clr>
            <a:srgbClr val="F26B43"/>
          </p15:clr>
        </p15:guide>
        <p15:guide id="13" pos="406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05AE71D-23E4-4D88-B810-A2F81DA5C2E3}"/>
              </a:ext>
            </a:extLst>
          </p:cNvPr>
          <p:cNvSpPr/>
          <p:nvPr userDrawn="1"/>
        </p:nvSpPr>
        <p:spPr>
          <a:xfrm>
            <a:off x="0" y="1628775"/>
            <a:ext cx="12191998" cy="522922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ADCB49-66EA-4FEF-B952-C63131115814}"/>
              </a:ext>
            </a:extLst>
          </p:cNvPr>
          <p:cNvSpPr/>
          <p:nvPr userDrawn="1"/>
        </p:nvSpPr>
        <p:spPr>
          <a:xfrm rot="16200000">
            <a:off x="6012657" y="678656"/>
            <a:ext cx="166687" cy="12192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85BA42-B7D7-4688-A763-BC80E850011F}"/>
              </a:ext>
            </a:extLst>
          </p:cNvPr>
          <p:cNvSpPr/>
          <p:nvPr userDrawn="1"/>
        </p:nvSpPr>
        <p:spPr>
          <a:xfrm>
            <a:off x="5102859" y="6691312"/>
            <a:ext cx="1986282" cy="16668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26BA5-66CB-4CF9-A403-4E8BB5716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613827"/>
            <a:ext cx="11520000" cy="61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FA1C4-9CEF-4D7F-B89D-D9B8B1159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999" y="1952625"/>
            <a:ext cx="11519999" cy="39608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75898-BADB-4565-833B-5B245095A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02239" y="6298402"/>
            <a:ext cx="1113011" cy="22593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9EA63-FD18-4F51-B14D-A632B6564094}" type="datetimeFigureOut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55182-7901-4C81-8A13-440AD6B12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98" y="6298402"/>
            <a:ext cx="4351825" cy="22593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23B02-2A25-49B4-B31D-5ED7BAF46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6298402"/>
            <a:ext cx="273598" cy="22593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B3E58F-68EA-4BEE-A542-C4D90B67A369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1ECAE-E1FC-461C-93EC-9BC52FD47434}"/>
              </a:ext>
            </a:extLst>
          </p:cNvPr>
          <p:cNvSpPr/>
          <p:nvPr userDrawn="1"/>
        </p:nvSpPr>
        <p:spPr>
          <a:xfrm rot="16200000">
            <a:off x="6012657" y="-6012656"/>
            <a:ext cx="166687" cy="12192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Image 3">
            <a:extLst>
              <a:ext uri="{FF2B5EF4-FFF2-40B4-BE49-F238E27FC236}">
                <a16:creationId xmlns:a16="http://schemas.microsoft.com/office/drawing/2014/main" id="{BD07FE56-0D85-473D-8817-701FACF21F3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80" y="6388728"/>
            <a:ext cx="1437640" cy="38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6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Blip>
          <a:blip r:embed="rId19"/>
        </a:buBlip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73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4075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6175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orient="horz" pos="4088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3725">
          <p15:clr>
            <a:srgbClr val="F26B43"/>
          </p15:clr>
        </p15:guide>
        <p15:guide id="5" orient="horz" pos="1230">
          <p15:clr>
            <a:srgbClr val="F26B43"/>
          </p15:clr>
        </p15:guide>
        <p15:guide id="6" orient="horz" pos="1026">
          <p15:clr>
            <a:srgbClr val="F26B43"/>
          </p15:clr>
        </p15:guide>
        <p15:guide id="7" orient="horz" pos="686">
          <p15:clr>
            <a:srgbClr val="F26B43"/>
          </p15:clr>
        </p15:guide>
        <p15:guide id="11" pos="3840">
          <p15:clr>
            <a:srgbClr val="F26B43"/>
          </p15:clr>
        </p15:guide>
        <p15:guide id="12" pos="3613">
          <p15:clr>
            <a:srgbClr val="F26B43"/>
          </p15:clr>
        </p15:guide>
        <p15:guide id="13" pos="406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5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9C6DB9B-82F9-4D6C-961C-7F5C23F4C754}"/>
              </a:ext>
            </a:extLst>
          </p:cNvPr>
          <p:cNvSpPr txBox="1">
            <a:spLocks/>
          </p:cNvSpPr>
          <p:nvPr/>
        </p:nvSpPr>
        <p:spPr>
          <a:xfrm>
            <a:off x="2244000" y="4122573"/>
            <a:ext cx="7704000" cy="1292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86A8DA5D-315A-4504-8F92-3942CD51D157}"/>
              </a:ext>
            </a:extLst>
          </p:cNvPr>
          <p:cNvSpPr txBox="1">
            <a:spLocks/>
          </p:cNvSpPr>
          <p:nvPr/>
        </p:nvSpPr>
        <p:spPr>
          <a:xfrm>
            <a:off x="2244000" y="2242316"/>
            <a:ext cx="7704000" cy="1476000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E3067A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2133" y="2379488"/>
            <a:ext cx="73277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800" b="1" spc="60" dirty="0">
                <a:solidFill>
                  <a:srgbClr val="002060"/>
                </a:solidFill>
                <a:latin typeface="+mj-lt"/>
              </a:rPr>
              <a:t>UN Resolution on addressing the </a:t>
            </a:r>
            <a:r>
              <a:rPr lang="en-GB" sz="2800" b="1" spc="80" dirty="0">
                <a:solidFill>
                  <a:schemeClr val="accent1"/>
                </a:solidFill>
                <a:latin typeface="+mj-lt"/>
              </a:rPr>
              <a:t>challenges of persons living with a rare disease and their families</a:t>
            </a:r>
          </a:p>
          <a:p>
            <a:pPr lvl="0" algn="ctr"/>
            <a:r>
              <a:rPr lang="en-GB" sz="2800" b="1" spc="80" dirty="0">
                <a:solidFill>
                  <a:schemeClr val="accent1"/>
                </a:solidFill>
                <a:latin typeface="+mj-lt"/>
              </a:rPr>
              <a:t>-</a:t>
            </a:r>
          </a:p>
          <a:p>
            <a:pPr lvl="0" algn="ctr"/>
            <a:endParaRPr lang="en-GB" sz="800" b="1" spc="80" dirty="0">
              <a:solidFill>
                <a:schemeClr val="accent1"/>
              </a:solidFill>
              <a:latin typeface="+mj-lt"/>
            </a:endParaRPr>
          </a:p>
          <a:p>
            <a:pPr lvl="0" algn="ctr"/>
            <a:r>
              <a:rPr lang="en-GB" sz="2000" b="1" spc="60" dirty="0">
                <a:solidFill>
                  <a:srgbClr val="002060"/>
                </a:solidFill>
                <a:latin typeface="+mj-lt"/>
              </a:rPr>
              <a:t>Clara Hervas</a:t>
            </a:r>
          </a:p>
        </p:txBody>
      </p:sp>
    </p:spTree>
    <p:extLst>
      <p:ext uri="{BB962C8B-B14F-4D97-AF65-F5344CB8AC3E}">
        <p14:creationId xmlns:p14="http://schemas.microsoft.com/office/powerpoint/2010/main" val="10551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764731"/>
            <a:ext cx="12192000" cy="1387249"/>
            <a:chOff x="0" y="0"/>
            <a:chExt cx="16115496" cy="18336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15495" cy="1833679"/>
            </a:xfrm>
            <a:custGeom>
              <a:avLst/>
              <a:gdLst/>
              <a:ahLst/>
              <a:cxnLst/>
              <a:rect l="l" t="t" r="r" b="b"/>
              <a:pathLst>
                <a:path w="16115495" h="1833679">
                  <a:moveTo>
                    <a:pt x="0" y="0"/>
                  </a:moveTo>
                  <a:lnTo>
                    <a:pt x="16115495" y="0"/>
                  </a:lnTo>
                  <a:lnTo>
                    <a:pt x="16115495" y="1833679"/>
                  </a:lnTo>
                  <a:lnTo>
                    <a:pt x="0" y="1833679"/>
                  </a:lnTo>
                  <a:close/>
                </a:path>
              </a:pathLst>
            </a:custGeom>
            <a:solidFill>
              <a:srgbClr val="011A4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85800" y="5553315"/>
            <a:ext cx="10496217" cy="996319"/>
            <a:chOff x="0" y="0"/>
            <a:chExt cx="20992433" cy="199263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2811" b="9532"/>
            <a:stretch>
              <a:fillRect/>
            </a:stretch>
          </p:blipFill>
          <p:spPr>
            <a:xfrm>
              <a:off x="15272427" y="411954"/>
              <a:ext cx="4078333" cy="143647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43608" b="569"/>
            <a:stretch>
              <a:fillRect/>
            </a:stretch>
          </p:blipFill>
          <p:spPr>
            <a:xfrm>
              <a:off x="5419157" y="209475"/>
              <a:ext cx="2819080" cy="157368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b="11464"/>
            <a:stretch>
              <a:fillRect/>
            </a:stretch>
          </p:blipFill>
          <p:spPr>
            <a:xfrm>
              <a:off x="10789438" y="583291"/>
              <a:ext cx="4482989" cy="12651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5292" t="4536" r="4536" b="3412"/>
            <a:stretch>
              <a:fillRect/>
            </a:stretch>
          </p:blipFill>
          <p:spPr>
            <a:xfrm>
              <a:off x="8616155" y="0"/>
              <a:ext cx="1951944" cy="199263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9754742" y="227640"/>
              <a:ext cx="1237691" cy="162078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rcRect t="19051"/>
            <a:stretch>
              <a:fillRect/>
            </a:stretch>
          </p:blipFill>
          <p:spPr>
            <a:xfrm>
              <a:off x="0" y="209475"/>
              <a:ext cx="5003116" cy="157368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t="9167" b="57969"/>
          <a:stretch>
            <a:fillRect/>
          </a:stretch>
        </p:blipFill>
        <p:spPr>
          <a:xfrm>
            <a:off x="0" y="-91746"/>
            <a:ext cx="12192000" cy="385647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83833" y="4532474"/>
            <a:ext cx="10282955" cy="311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1"/>
              </a:lnSpc>
              <a:spcBef>
                <a:spcPct val="0"/>
              </a:spcBef>
            </a:pPr>
            <a:r>
              <a:rPr lang="en-US" sz="1768" spc="91" dirty="0">
                <a:solidFill>
                  <a:srgbClr val="FFFFFF"/>
                </a:solidFill>
                <a:latin typeface="Neue Einstellung Medium"/>
              </a:rPr>
              <a:t>UN RESOLUTION ON PERSONS LIVING WITH A RARE DISEASE AND THEIR FAMILIES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3776" y="4029826"/>
            <a:ext cx="11393424" cy="389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2400" spc="109" dirty="0">
                <a:solidFill>
                  <a:srgbClr val="DC1997"/>
                </a:solidFill>
                <a:latin typeface="Evolve Sans Bold"/>
              </a:rPr>
              <a:t>6 UN REGIONAL GROUP MEETINGS 7-9 SEPTEMBER – 32 Member States attended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936523"/>
            <a:ext cx="12192000" cy="1387249"/>
            <a:chOff x="0" y="0"/>
            <a:chExt cx="16115496" cy="18336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15495" cy="1833679"/>
            </a:xfrm>
            <a:custGeom>
              <a:avLst/>
              <a:gdLst/>
              <a:ahLst/>
              <a:cxnLst/>
              <a:rect l="l" t="t" r="r" b="b"/>
              <a:pathLst>
                <a:path w="16115495" h="1833679">
                  <a:moveTo>
                    <a:pt x="0" y="0"/>
                  </a:moveTo>
                  <a:lnTo>
                    <a:pt x="16115495" y="0"/>
                  </a:lnTo>
                  <a:lnTo>
                    <a:pt x="16115495" y="1833679"/>
                  </a:lnTo>
                  <a:lnTo>
                    <a:pt x="0" y="1833679"/>
                  </a:lnTo>
                  <a:close/>
                </a:path>
              </a:pathLst>
            </a:custGeom>
            <a:solidFill>
              <a:srgbClr val="011A4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571231" y="3516030"/>
            <a:ext cx="4357371" cy="752519"/>
            <a:chOff x="0" y="0"/>
            <a:chExt cx="10568099" cy="199263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43608" b="569"/>
            <a:stretch>
              <a:fillRect/>
            </a:stretch>
          </p:blipFill>
          <p:spPr>
            <a:xfrm>
              <a:off x="5419157" y="209475"/>
              <a:ext cx="2819080" cy="157368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5292" t="4536" r="4536" b="3412"/>
            <a:stretch>
              <a:fillRect/>
            </a:stretch>
          </p:blipFill>
          <p:spPr>
            <a:xfrm>
              <a:off x="8616155" y="0"/>
              <a:ext cx="1951944" cy="199263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t="19051"/>
            <a:stretch>
              <a:fillRect/>
            </a:stretch>
          </p:blipFill>
          <p:spPr>
            <a:xfrm>
              <a:off x="0" y="209475"/>
              <a:ext cx="5003116" cy="157368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5"/>
          <a:srcRect t="9167" b="70960"/>
          <a:stretch/>
        </p:blipFill>
        <p:spPr>
          <a:xfrm>
            <a:off x="0" y="-91745"/>
            <a:ext cx="12192000" cy="233202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60965" y="2825453"/>
            <a:ext cx="9507003" cy="31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1"/>
              </a:lnSpc>
              <a:spcBef>
                <a:spcPct val="0"/>
              </a:spcBef>
            </a:pPr>
            <a:r>
              <a:rPr lang="en-US" sz="1600" spc="91" dirty="0">
                <a:solidFill>
                  <a:srgbClr val="FFFFFF"/>
                </a:solidFill>
                <a:latin typeface="Neue Einstellung Medium"/>
              </a:rPr>
              <a:t>UN RESOLUTION ON PERSONS LIVING WITH A RARE DISEASE AND THEIR FAMILIES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3816" y="2436436"/>
            <a:ext cx="10401300" cy="389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2400" spc="109" dirty="0">
                <a:solidFill>
                  <a:srgbClr val="DC1997"/>
                </a:solidFill>
                <a:latin typeface="Evolve Sans Bold"/>
              </a:rPr>
              <a:t>First Informal Consultation – 84 Member States attended 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635D6DB-D06A-4AF5-A3D1-0E3923608218}"/>
              </a:ext>
            </a:extLst>
          </p:cNvPr>
          <p:cNvSpPr txBox="1">
            <a:spLocks/>
          </p:cNvSpPr>
          <p:nvPr/>
        </p:nvSpPr>
        <p:spPr>
          <a:xfrm>
            <a:off x="454466" y="3595138"/>
            <a:ext cx="11519999" cy="23651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7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4075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6175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Such a high attendance is “unheard of”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General support and constructive comments.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14 Member States made supportive oral remarks, including Czech Republic, Denmark, France, Italy, Russia, Switzerland, United Kingdom.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Opening to </a:t>
            </a:r>
            <a:r>
              <a:rPr lang="en-GB" sz="1800" b="1" u="sng" dirty="0"/>
              <a:t>early “co-sponsorship”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u="sng" dirty="0"/>
              <a:t>Next consultations</a:t>
            </a:r>
            <a:r>
              <a:rPr lang="en-GB" sz="1800" b="1" dirty="0"/>
              <a:t>: 11</a:t>
            </a:r>
            <a:r>
              <a:rPr lang="en-GB" sz="1800" b="1" baseline="30000" dirty="0"/>
              <a:t>th</a:t>
            </a:r>
            <a:r>
              <a:rPr lang="en-GB" sz="1800" b="1" dirty="0"/>
              <a:t>, 15</a:t>
            </a:r>
            <a:r>
              <a:rPr lang="en-GB" sz="1800" b="1" baseline="30000" dirty="0"/>
              <a:t>th</a:t>
            </a:r>
            <a:r>
              <a:rPr lang="en-GB" sz="1800" b="1" dirty="0"/>
              <a:t> and 19</a:t>
            </a:r>
            <a:r>
              <a:rPr lang="en-GB" sz="1800" b="1" baseline="30000" dirty="0"/>
              <a:t>th</a:t>
            </a:r>
            <a:r>
              <a:rPr lang="en-GB" sz="1800" b="1" dirty="0"/>
              <a:t> October – aiming for consensus and wide co-sponsorship by then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571500" lvl="1">
              <a:buFont typeface="Arial" panose="020B0604020202020204" pitchFamily="34" charset="0"/>
              <a:buChar char="•"/>
            </a:pP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24662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05" y="571458"/>
            <a:ext cx="11520000" cy="612000"/>
          </a:xfrm>
        </p:spPr>
        <p:txBody>
          <a:bodyPr/>
          <a:lstStyle/>
          <a:p>
            <a:r>
              <a:rPr lang="en-GB" spc="60" dirty="0">
                <a:latin typeface="+mj-lt"/>
                <a:ea typeface="+mn-ea"/>
              </a:rPr>
              <a:t>10 UN Member States have formally </a:t>
            </a:r>
            <a:br>
              <a:rPr lang="en-GB" spc="60" dirty="0">
                <a:latin typeface="+mj-lt"/>
                <a:ea typeface="+mn-ea"/>
              </a:rPr>
            </a:br>
            <a:r>
              <a:rPr lang="en-GB" spc="60" dirty="0">
                <a:latin typeface="+mj-lt"/>
                <a:ea typeface="+mn-ea"/>
              </a:rPr>
              <a:t>declared their support</a:t>
            </a:r>
          </a:p>
        </p:txBody>
      </p:sp>
      <p:pic>
        <p:nvPicPr>
          <p:cNvPr id="5126" name="Picture 6" descr="Thailand flag package - Country fla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77" y="4349005"/>
            <a:ext cx="1383022" cy="922475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lag of Japan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3" y="4299766"/>
            <a:ext cx="1499243" cy="104947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ile:Flag of France.pn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469" y="1866075"/>
            <a:ext cx="1406786" cy="937491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87321" y="2946325"/>
            <a:ext cx="80278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00536" y="5499407"/>
            <a:ext cx="9464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Thailand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7390" y="5440397"/>
            <a:ext cx="66684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Japan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220" y="4349005"/>
            <a:ext cx="1465488" cy="9769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5103" y="5440397"/>
            <a:ext cx="75790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Kuwait</a:t>
            </a:r>
          </a:p>
        </p:txBody>
      </p:sp>
      <p:pic>
        <p:nvPicPr>
          <p:cNvPr id="1028" name="Picture 4" descr="Wallpaper Italy, Flag, Italia, Italian Flag, Flag Of Italy images for  desktop, section текстуры - downlo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232" y="1879138"/>
            <a:ext cx="1499243" cy="95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213849" y="2898752"/>
            <a:ext cx="6264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Italy</a:t>
            </a:r>
          </a:p>
        </p:txBody>
      </p:sp>
      <p:pic>
        <p:nvPicPr>
          <p:cNvPr id="1026" name="Picture 2" descr="upload.wikimedia.org/wikipedia/commons/4/45/Fla...">
            <a:extLst>
              <a:ext uri="{FF2B5EF4-FFF2-40B4-BE49-F238E27FC236}">
                <a16:creationId xmlns:a16="http://schemas.microsoft.com/office/drawing/2014/main" id="{3BF5617B-8FA3-49A4-AE11-CB0F55390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019" y="1912159"/>
            <a:ext cx="1425694" cy="956724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830395-A37C-4181-B594-92C3C1A807C7}"/>
              </a:ext>
            </a:extLst>
          </p:cNvPr>
          <p:cNvSpPr txBox="1"/>
          <p:nvPr/>
        </p:nvSpPr>
        <p:spPr>
          <a:xfrm>
            <a:off x="7716021" y="2987923"/>
            <a:ext cx="81047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Ireland</a:t>
            </a:r>
          </a:p>
        </p:txBody>
      </p:sp>
      <p:pic>
        <p:nvPicPr>
          <p:cNvPr id="4" name="Picture 4" descr="Vlag van Colombia">
            <a:extLst>
              <a:ext uri="{FF2B5EF4-FFF2-40B4-BE49-F238E27FC236}">
                <a16:creationId xmlns:a16="http://schemas.microsoft.com/office/drawing/2014/main" id="{476FFDC6-92BC-4C6D-A3AE-A569BC224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20" y="1829037"/>
            <a:ext cx="1439266" cy="95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F4B461-9FB6-4407-A984-C4131CC429E5}"/>
              </a:ext>
            </a:extLst>
          </p:cNvPr>
          <p:cNvSpPr txBox="1"/>
          <p:nvPr/>
        </p:nvSpPr>
        <p:spPr>
          <a:xfrm>
            <a:off x="3005963" y="2892977"/>
            <a:ext cx="103618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Colombia</a:t>
            </a:r>
          </a:p>
        </p:txBody>
      </p:sp>
      <p:pic>
        <p:nvPicPr>
          <p:cNvPr id="1030" name="Picture 6" descr="Flag of Malta - Wikipedia">
            <a:extLst>
              <a:ext uri="{FF2B5EF4-FFF2-40B4-BE49-F238E27FC236}">
                <a16:creationId xmlns:a16="http://schemas.microsoft.com/office/drawing/2014/main" id="{3AE7FA35-52F9-4ED5-AD67-D065183D2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018" y="4355755"/>
            <a:ext cx="1406237" cy="937491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0405BA-A002-40D5-BEC3-FBAF894310F3}"/>
              </a:ext>
            </a:extLst>
          </p:cNvPr>
          <p:cNvSpPr txBox="1"/>
          <p:nvPr/>
        </p:nvSpPr>
        <p:spPr>
          <a:xfrm>
            <a:off x="5419719" y="5440397"/>
            <a:ext cx="7379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Malta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4D1AF68F-7254-4406-8F65-408A88982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661" y="4413821"/>
            <a:ext cx="1368052" cy="912175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F4E79C1-15DB-4F35-8B83-4B13596201BF}"/>
              </a:ext>
            </a:extLst>
          </p:cNvPr>
          <p:cNvSpPr txBox="1"/>
          <p:nvPr/>
        </p:nvSpPr>
        <p:spPr>
          <a:xfrm>
            <a:off x="7797775" y="5499407"/>
            <a:ext cx="14795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Peru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B43933F-721B-4A8E-A7A4-AF43FBFD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90" y="1805649"/>
            <a:ext cx="1499986" cy="93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55BE7B9-8B55-46D1-99F0-06A62BEF53B5}"/>
              </a:ext>
            </a:extLst>
          </p:cNvPr>
          <p:cNvSpPr txBox="1"/>
          <p:nvPr/>
        </p:nvSpPr>
        <p:spPr>
          <a:xfrm>
            <a:off x="673087" y="2868883"/>
            <a:ext cx="105670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Argentina</a:t>
            </a:r>
          </a:p>
        </p:txBody>
      </p:sp>
    </p:spTree>
    <p:extLst>
      <p:ext uri="{BB962C8B-B14F-4D97-AF65-F5344CB8AC3E}">
        <p14:creationId xmlns:p14="http://schemas.microsoft.com/office/powerpoint/2010/main" val="2931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05" y="571458"/>
            <a:ext cx="11520000" cy="612000"/>
          </a:xfrm>
        </p:spPr>
        <p:txBody>
          <a:bodyPr/>
          <a:lstStyle/>
          <a:p>
            <a:r>
              <a:rPr lang="en-GB" spc="60" dirty="0">
                <a:latin typeface="+mj-lt"/>
                <a:ea typeface="+mn-ea"/>
              </a:rPr>
              <a:t>43 other UN Member States engaged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A16B9-D95C-4CB5-A084-7CD5BE8709D8}"/>
              </a:ext>
            </a:extLst>
          </p:cNvPr>
          <p:cNvSpPr txBox="1"/>
          <p:nvPr/>
        </p:nvSpPr>
        <p:spPr>
          <a:xfrm>
            <a:off x="825380" y="1605798"/>
            <a:ext cx="4230805" cy="53553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b="1" dirty="0"/>
              <a:t>In contact with RDI secretariat </a:t>
            </a:r>
          </a:p>
          <a:p>
            <a:pPr algn="l"/>
            <a:r>
              <a:rPr lang="en-GB" sz="1600" b="1" dirty="0"/>
              <a:t>or RDI/EURORDIS members: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Austria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Belgium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Botswana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Burkina Faso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Czech Republic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Estonia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Ghana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Luxembourg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Morocco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New Zealand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Romania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Senegal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South Africa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Sweden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United Arab Emirates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Uruguay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USA</a:t>
            </a:r>
          </a:p>
          <a:p>
            <a:pPr algn="l"/>
            <a:endParaRPr lang="en-GB" dirty="0"/>
          </a:p>
          <a:p>
            <a:pPr algn="l"/>
            <a:endParaRPr lang="en-BE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C26F4-6D6F-4EA8-BB54-2406EC0F73B4}"/>
              </a:ext>
            </a:extLst>
          </p:cNvPr>
          <p:cNvSpPr txBox="1"/>
          <p:nvPr/>
        </p:nvSpPr>
        <p:spPr>
          <a:xfrm>
            <a:off x="6096000" y="1605798"/>
            <a:ext cx="5923085" cy="6771084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pPr algn="l"/>
            <a:r>
              <a:rPr lang="en-GB" sz="1600" b="1" dirty="0"/>
              <a:t>Attended UN Regional Meetings on the UN Resolution and/or First Informal Consultation:</a:t>
            </a:r>
          </a:p>
          <a:p>
            <a:pPr algn="l"/>
            <a:endParaRPr lang="en-GB" sz="1600" b="1" dirty="0"/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Algeria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Andorra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Brunei Darussalam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Cuba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Denmark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Dominican Republic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Egypt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El Salvador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Greece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Hungary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Indonesia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Israel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Lesotho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Mexico</a:t>
            </a:r>
          </a:p>
          <a:p>
            <a:pPr marL="342900" indent="-342900" algn="l">
              <a:buFont typeface="+mj-lt"/>
              <a:buAutoNum type="arabicPeriod"/>
            </a:pPr>
            <a:endParaRPr lang="en-GB" sz="1600" dirty="0"/>
          </a:p>
          <a:p>
            <a:pPr marL="342900" indent="-342900" algn="l">
              <a:buFont typeface="+mj-lt"/>
              <a:buAutoNum type="arabicPeriod"/>
            </a:pPr>
            <a:endParaRPr lang="en-GB" sz="1600" dirty="0"/>
          </a:p>
          <a:p>
            <a:pPr marL="342900" indent="-342900" algn="l">
              <a:buFont typeface="+mj-lt"/>
              <a:buAutoNum type="arabicPeriod"/>
            </a:pPr>
            <a:endParaRPr lang="en-GB" sz="1600" dirty="0"/>
          </a:p>
          <a:p>
            <a:pPr marL="342900" indent="-342900" algn="l">
              <a:buFont typeface="+mj-lt"/>
              <a:buAutoNum type="arabicPeriod"/>
            </a:pPr>
            <a:endParaRPr lang="en-GB" sz="1600" dirty="0"/>
          </a:p>
          <a:p>
            <a:pPr marL="342900" indent="-342900" algn="l">
              <a:buFont typeface="+mj-lt"/>
              <a:buAutoNum type="arabicPeriod"/>
            </a:pPr>
            <a:endParaRPr lang="en-GB" sz="1600" dirty="0"/>
          </a:p>
          <a:p>
            <a:pPr marL="342900" indent="-342900" algn="l">
              <a:buFont typeface="+mj-lt"/>
              <a:buAutoNum type="arabicPeriod"/>
            </a:pPr>
            <a:endParaRPr lang="en-GB" sz="1600" dirty="0"/>
          </a:p>
          <a:p>
            <a:pPr marL="342900" indent="-342900" algn="l">
              <a:buFont typeface="+mj-lt"/>
              <a:buAutoNum type="arabicPeriod"/>
            </a:pPr>
            <a:endParaRPr lang="en-GB" sz="1600" dirty="0"/>
          </a:p>
          <a:p>
            <a:pPr marL="342900" indent="-342900" algn="l">
              <a:buFont typeface="+mj-lt"/>
              <a:buAutoNum type="arabicPeriod"/>
            </a:pPr>
            <a:endParaRPr lang="en-GB" sz="1600" dirty="0"/>
          </a:p>
          <a:p>
            <a:pPr marL="342900" indent="-342900" algn="l">
              <a:buFont typeface="+mj-lt"/>
              <a:buAutoNum type="arabicPeriod"/>
            </a:pPr>
            <a:endParaRPr lang="en-GB" sz="1600" dirty="0"/>
          </a:p>
          <a:p>
            <a:pPr marL="342900" indent="-342900" algn="l">
              <a:buFont typeface="+mj-lt"/>
              <a:buAutoNum type="arabicPeriod"/>
            </a:pPr>
            <a:endParaRPr lang="en-GB" sz="1600" dirty="0"/>
          </a:p>
          <a:p>
            <a:pPr marL="342900" indent="-342900" algn="l">
              <a:buFont typeface="+mj-lt"/>
              <a:buAutoNum type="arabicPeriod"/>
            </a:pPr>
            <a:endParaRPr lang="en-GB" sz="1600" dirty="0"/>
          </a:p>
          <a:p>
            <a:pPr marL="342900" indent="-342900" algn="l">
              <a:buFont typeface="+mj-lt"/>
              <a:buAutoNum type="arabicPeriod"/>
            </a:pPr>
            <a:endParaRPr lang="en-GB" sz="1600" dirty="0"/>
          </a:p>
          <a:p>
            <a:pPr marL="342900" indent="-342900" algn="l">
              <a:buFont typeface="+mj-lt"/>
              <a:buAutoNum type="arabicPeriod"/>
            </a:pPr>
            <a:endParaRPr lang="en-GB" sz="1600" dirty="0"/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Nauru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Paraguay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Portugal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Russia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Saint Vincent and the Grenadines: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Saudi Arabia: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Singapore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Switzerland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Turkey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United Kingdom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Venezuela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600" dirty="0"/>
              <a:t>Vietnam</a:t>
            </a:r>
          </a:p>
          <a:p>
            <a:pPr algn="l"/>
            <a:endParaRPr lang="en-BE" dirty="0" err="1"/>
          </a:p>
        </p:txBody>
      </p:sp>
    </p:spTree>
    <p:extLst>
      <p:ext uri="{BB962C8B-B14F-4D97-AF65-F5344CB8AC3E}">
        <p14:creationId xmlns:p14="http://schemas.microsoft.com/office/powerpoint/2010/main" val="8354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1068-673D-4DEF-8CE8-3F4E89AA0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 Member States – status </a:t>
            </a:r>
            <a:endParaRPr lang="en-BE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D92A14D-91F7-45A3-B106-0CF6BAFF2A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3359314"/>
              </p:ext>
            </p:extLst>
          </p:nvPr>
        </p:nvGraphicFramePr>
        <p:xfrm>
          <a:off x="1097280" y="1785775"/>
          <a:ext cx="10369296" cy="4412678"/>
        </p:xfrm>
        <a:graphic>
          <a:graphicData uri="http://schemas.openxmlformats.org/drawingml/2006/table">
            <a:tbl>
              <a:tblPr/>
              <a:tblGrid>
                <a:gridCol w="5184648">
                  <a:extLst>
                    <a:ext uri="{9D8B030D-6E8A-4147-A177-3AD203B41FA5}">
                      <a16:colId xmlns:a16="http://schemas.microsoft.com/office/drawing/2014/main" val="2195056464"/>
                    </a:ext>
                  </a:extLst>
                </a:gridCol>
                <a:gridCol w="5184648">
                  <a:extLst>
                    <a:ext uri="{9D8B030D-6E8A-4147-A177-3AD203B41FA5}">
                      <a16:colId xmlns:a16="http://schemas.microsoft.com/office/drawing/2014/main" val="1775872298"/>
                    </a:ext>
                  </a:extLst>
                </a:gridCol>
              </a:tblGrid>
              <a:tr h="285293">
                <a:tc gridSpan="2">
                  <a:txBody>
                    <a:bodyPr/>
                    <a:lstStyle/>
                    <a:p>
                      <a:pPr algn="l"/>
                      <a:endParaRPr lang="en-GB" sz="500" b="1" noProof="0" dirty="0">
                        <a:solidFill>
                          <a:srgbClr val="464647"/>
                        </a:solidFill>
                        <a:effectLst/>
                      </a:endParaRPr>
                    </a:p>
                    <a:p>
                      <a:pPr algn="l"/>
                      <a:r>
                        <a:rPr lang="en-BE" sz="1300" b="1" noProof="0" dirty="0">
                          <a:solidFill>
                            <a:srgbClr val="464647"/>
                          </a:solidFill>
                          <a:effectLst/>
                        </a:rPr>
                        <a:t>Countries</a:t>
                      </a:r>
                      <a:endParaRPr lang="en-GB" sz="1300" b="1" noProof="0" dirty="0">
                        <a:solidFill>
                          <a:srgbClr val="464647"/>
                        </a:solidFill>
                        <a:effectLst/>
                      </a:endParaRPr>
                    </a:p>
                    <a:p>
                      <a:pPr algn="l"/>
                      <a:endParaRPr lang="en-BE" sz="500" b="1" noProof="0" dirty="0">
                        <a:solidFill>
                          <a:srgbClr val="464647"/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745154"/>
                  </a:ext>
                </a:extLst>
              </a:tr>
              <a:tr h="285293"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Austria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– NA in contact</a:t>
                      </a:r>
                      <a:endParaRPr lang="en-BE" sz="1300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Italy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– supportive / asking co-sponsorship</a:t>
                      </a:r>
                      <a:endParaRPr lang="en-BE" sz="1300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370330"/>
                  </a:ext>
                </a:extLst>
              </a:tr>
              <a:tr h="285293"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Belgium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– </a:t>
                      </a:r>
                      <a:r>
                        <a:rPr lang="en-GB" sz="1300" b="1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reply to NA pending</a:t>
                      </a:r>
                      <a:endParaRPr lang="en-BE" sz="1300" b="1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Latvia</a:t>
                      </a: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4784243"/>
                  </a:ext>
                </a:extLst>
              </a:tr>
              <a:tr h="285293"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Bulgaria</a:t>
                      </a: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BE" sz="1300" u="none" noProof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Lithuania</a:t>
                      </a: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6035408"/>
                  </a:ext>
                </a:extLst>
              </a:tr>
              <a:tr h="285293"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Croatia</a:t>
                      </a: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Luxembourg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– </a:t>
                      </a:r>
                      <a:r>
                        <a:rPr lang="en-GB" sz="1300" b="1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reply to NA pending</a:t>
                      </a:r>
                      <a:endParaRPr lang="en-BE" sz="1300" b="1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310539"/>
                  </a:ext>
                </a:extLst>
              </a:tr>
              <a:tr h="285293">
                <a:tc>
                  <a:txBody>
                    <a:bodyPr/>
                    <a:lstStyle/>
                    <a:p>
                      <a:r>
                        <a:rPr lang="en-BE" sz="1300" u="none" noProof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Cyprus</a:t>
                      </a: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Malta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– supportive / asking co-sponsorship</a:t>
                      </a:r>
                      <a:endParaRPr lang="en-BE" sz="1300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010932"/>
                  </a:ext>
                </a:extLst>
              </a:tr>
              <a:tr h="285293"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Czech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Republic – NA in contact/ asking co-sponsorship</a:t>
                      </a:r>
                      <a:endParaRPr lang="en-BE" sz="1300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BE" sz="1300" u="none" noProof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Netherlands</a:t>
                      </a: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742585"/>
                  </a:ext>
                </a:extLst>
              </a:tr>
              <a:tr h="285293"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Denmark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– supportive remarks at consultation</a:t>
                      </a:r>
                      <a:endParaRPr lang="en-BE" sz="1300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BE" sz="1300" u="none" noProof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Poland</a:t>
                      </a: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174078"/>
                  </a:ext>
                </a:extLst>
              </a:tr>
              <a:tr h="285293"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Estonia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– NGO Committee for RDs in contact</a:t>
                      </a:r>
                      <a:endParaRPr lang="en-BE" sz="1300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Portugal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– attended Regional Meeting</a:t>
                      </a:r>
                      <a:endParaRPr lang="en-BE" sz="1300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717632"/>
                  </a:ext>
                </a:extLst>
              </a:tr>
              <a:tr h="285293">
                <a:tc>
                  <a:txBody>
                    <a:bodyPr/>
                    <a:lstStyle/>
                    <a:p>
                      <a:r>
                        <a:rPr lang="en-BE" sz="1300" u="none" noProof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Finland</a:t>
                      </a: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Romania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– </a:t>
                      </a:r>
                      <a:r>
                        <a:rPr lang="en-GB" sz="1300" b="1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reply to NA pending</a:t>
                      </a:r>
                      <a:endParaRPr lang="en-BE" sz="1300" b="1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272225"/>
                  </a:ext>
                </a:extLst>
              </a:tr>
              <a:tr h="285293"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France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– supportive / asking co-sponsorship</a:t>
                      </a:r>
                      <a:endParaRPr lang="en-BE" sz="1300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BE" sz="1300" u="none" noProof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Slovakia</a:t>
                      </a: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253017"/>
                  </a:ext>
                </a:extLst>
              </a:tr>
              <a:tr h="285293"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Germany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– </a:t>
                      </a:r>
                      <a:r>
                        <a:rPr lang="en-GB" sz="1300" b="1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reply to NA pending</a:t>
                      </a:r>
                      <a:endParaRPr lang="en-BE" sz="1300" b="1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Slovenia</a:t>
                      </a: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5829280"/>
                  </a:ext>
                </a:extLst>
              </a:tr>
              <a:tr h="285293"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Greece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– </a:t>
                      </a:r>
                      <a:r>
                        <a:rPr lang="en-GB" sz="1300" b="1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reply to NA pending</a:t>
                      </a:r>
                      <a:endParaRPr lang="en-BE" sz="1300" b="1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Spain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– Supportive/ Main Sponsor</a:t>
                      </a:r>
                      <a:endParaRPr lang="en-BE" sz="1300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073509"/>
                  </a:ext>
                </a:extLst>
              </a:tr>
              <a:tr h="285293"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Hungary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- attended Regional Meeting</a:t>
                      </a:r>
                      <a:endParaRPr lang="en-BE" sz="1300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BE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Sweden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– NA in contact</a:t>
                      </a:r>
                      <a:endParaRPr lang="en-BE" sz="1300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02223"/>
                  </a:ext>
                </a:extLst>
              </a:tr>
              <a:tr h="2852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1300" b="0" i="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Ireland</a:t>
                      </a:r>
                      <a:r>
                        <a:rPr lang="en-GB" sz="1300" b="0" i="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300" u="non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– supportive / asking co-sponsorship</a:t>
                      </a:r>
                      <a:endParaRPr lang="en-BE" sz="1300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34028" marR="34028" marT="34028" marB="340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E" sz="1300" u="none" noProof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65333" marR="65333" marT="32666" marB="326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5938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97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22757-7370-45DD-BA74-4616A7E2B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521548"/>
            <a:ext cx="11520000" cy="612000"/>
          </a:xfrm>
        </p:spPr>
        <p:txBody>
          <a:bodyPr/>
          <a:lstStyle/>
          <a:p>
            <a:r>
              <a:rPr lang="en-GB" spc="60" dirty="0">
                <a:latin typeface="+mj-lt"/>
                <a:ea typeface="+mn-ea"/>
              </a:rPr>
              <a:t>Member States </a:t>
            </a:r>
            <a:br>
              <a:rPr lang="en-GB" spc="60" dirty="0">
                <a:latin typeface="+mj-lt"/>
                <a:ea typeface="+mn-ea"/>
              </a:rPr>
            </a:br>
            <a:r>
              <a:rPr lang="en-GB" spc="60" dirty="0">
                <a:latin typeface="+mj-lt"/>
                <a:ea typeface="+mn-ea"/>
              </a:rPr>
              <a:t>in key groups at the UNGA</a:t>
            </a:r>
            <a:endParaRPr lang="en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93A4E9-D81B-471E-AD50-1E03104C230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2051" y="2321264"/>
            <a:ext cx="10795776" cy="31700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/>
              <a:t>EU DELEGATION (27) </a:t>
            </a:r>
            <a:r>
              <a:rPr lang="en-GB" sz="1800" dirty="0"/>
              <a:t>(France, Estonia, Ireland, Italy, Malta, Spain)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/>
              <a:t>GROUP OF AFRICAN MEMBER STATES (54) </a:t>
            </a:r>
            <a:r>
              <a:rPr lang="en-GB" sz="1800" dirty="0"/>
              <a:t>(Burkina Faso, Ghana, Morocco, Senegal, South Africa)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/>
              <a:t>GROUP OF LATIN AMERICAN &amp; CARIBBEAN STATES (32) </a:t>
            </a:r>
            <a:r>
              <a:rPr lang="en-GB" sz="1800" dirty="0"/>
              <a:t>(Argentina, Colombia, Peru)</a:t>
            </a:r>
            <a:endParaRPr lang="en-GB" sz="18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/>
              <a:t>GROUP OF SMALL DEVELOPING ISLAND STATES (52) </a:t>
            </a:r>
            <a:r>
              <a:rPr lang="en-GB" sz="1800" dirty="0"/>
              <a:t>(Malta – co-chair)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GROUP OF GULF COUNTRIES (6) </a:t>
            </a:r>
            <a:r>
              <a:rPr lang="en-GB" sz="1800" dirty="0"/>
              <a:t>(Kuwait, Qatar, United Arab Emirates)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GROUP OF FRIENDS OF UHC (7 co-chairs) </a:t>
            </a:r>
            <a:r>
              <a:rPr lang="en-GB" sz="1800" dirty="0"/>
              <a:t>(Japan, Thailand, France)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GROUP ON FOREIGN POLICY AND GLOBAL HEALTH (7) </a:t>
            </a:r>
            <a:r>
              <a:rPr lang="en-GB" sz="1800" dirty="0"/>
              <a:t>(France, Brazil, Senegal, South Africa)</a:t>
            </a:r>
            <a:endParaRPr lang="en-BE" sz="18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0E3A2-DEFC-4697-956D-A43D38F5AE0F}"/>
              </a:ext>
            </a:extLst>
          </p:cNvPr>
          <p:cNvSpPr txBox="1"/>
          <p:nvPr/>
        </p:nvSpPr>
        <p:spPr>
          <a:xfrm>
            <a:off x="507204" y="1767266"/>
            <a:ext cx="1020792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/>
              <a:t>Supportive Member States can be champions and have influence over other group members:</a:t>
            </a:r>
          </a:p>
          <a:p>
            <a:pPr algn="l"/>
            <a:endParaRPr lang="en-BE" dirty="0" err="1"/>
          </a:p>
        </p:txBody>
      </p:sp>
    </p:spTree>
    <p:extLst>
      <p:ext uri="{BB962C8B-B14F-4D97-AF65-F5344CB8AC3E}">
        <p14:creationId xmlns:p14="http://schemas.microsoft.com/office/powerpoint/2010/main" val="171799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just"/>
            <a:r>
              <a:rPr lang="en-GB" sz="1800" spc="60" dirty="0">
                <a:solidFill>
                  <a:srgbClr val="00324C"/>
                </a:solidFill>
                <a:latin typeface="+mn-lt"/>
                <a:cs typeface="+mn-cs"/>
              </a:rPr>
              <a:t>Toolkit featuring </a:t>
            </a:r>
            <a:r>
              <a:rPr lang="en-GB" sz="1800" b="1" spc="60" dirty="0">
                <a:solidFill>
                  <a:srgbClr val="00324C"/>
                </a:solidFill>
                <a:latin typeface="+mn-lt"/>
                <a:cs typeface="+mn-cs"/>
              </a:rPr>
              <a:t>regular and new uploads every month</a:t>
            </a:r>
            <a:r>
              <a:rPr lang="en-GB" sz="1800" spc="60" dirty="0">
                <a:solidFill>
                  <a:srgbClr val="00324C"/>
                </a:solidFill>
                <a:latin typeface="+mn-lt"/>
                <a:cs typeface="+mn-cs"/>
              </a:rPr>
              <a:t> including: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1" spc="60" dirty="0">
                <a:solidFill>
                  <a:srgbClr val="00324C"/>
                </a:solidFill>
                <a:latin typeface="+mn-lt"/>
                <a:cs typeface="+mn-cs"/>
              </a:rPr>
              <a:t>Letter templates to send to policy makers</a:t>
            </a:r>
            <a:r>
              <a:rPr lang="en-GB" sz="1800" spc="60" dirty="0">
                <a:solidFill>
                  <a:srgbClr val="00324C"/>
                </a:solidFill>
                <a:latin typeface="+mn-lt"/>
                <a:cs typeface="+mn-cs"/>
              </a:rPr>
              <a:t>: Ministry of Health, Social Affairs or Foreign Affairs/Permanent Missions to the UN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1" spc="60" dirty="0">
                <a:solidFill>
                  <a:srgbClr val="00324C"/>
                </a:solidFill>
                <a:latin typeface="+mn-lt"/>
                <a:cs typeface="+mn-cs"/>
              </a:rPr>
              <a:t>Concept Notes </a:t>
            </a:r>
            <a:r>
              <a:rPr lang="en-GB" sz="1800" spc="60" dirty="0">
                <a:solidFill>
                  <a:srgbClr val="00324C"/>
                </a:solidFill>
                <a:latin typeface="+mn-lt"/>
                <a:cs typeface="+mn-cs"/>
              </a:rPr>
              <a:t>to help you talk about it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1" spc="60" dirty="0">
                <a:solidFill>
                  <a:srgbClr val="00324C"/>
                </a:solidFill>
                <a:latin typeface="+mn-lt"/>
                <a:cs typeface="+mn-cs"/>
              </a:rPr>
              <a:t>Factsheet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spc="60" dirty="0">
                <a:solidFill>
                  <a:srgbClr val="00324C"/>
                </a:solidFill>
                <a:latin typeface="+mn-lt"/>
                <a:cs typeface="+mn-cs"/>
              </a:rPr>
              <a:t>Posts, images and GIFs to spread the word on social media</a:t>
            </a:r>
            <a:r>
              <a:rPr lang="en-GB" sz="1800" spc="60" dirty="0">
                <a:solidFill>
                  <a:srgbClr val="00324C"/>
                </a:solidFill>
                <a:latin typeface="+mn-lt"/>
                <a:cs typeface="+mn-cs"/>
              </a:rPr>
              <a:t> using the hashtag #Resolution4Rare</a:t>
            </a:r>
          </a:p>
          <a:p>
            <a:endParaRPr lang="en-GB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08" y="421815"/>
            <a:ext cx="11707512" cy="10207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22" y="624430"/>
            <a:ext cx="1205948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F9F9F9"/>
                </a:solidFill>
                <a:latin typeface="+mj-lt"/>
              </a:rPr>
              <a:t>The Resolution4Rare Toolkit</a:t>
            </a:r>
            <a:endParaRPr lang="ang-Latn" sz="4000" b="1" dirty="0" err="1">
              <a:solidFill>
                <a:srgbClr val="F9F9F9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442" y="2443741"/>
            <a:ext cx="4974767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08" y="421815"/>
            <a:ext cx="11707512" cy="10207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22" y="624430"/>
            <a:ext cx="1205948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F9F9F9"/>
                </a:solidFill>
                <a:latin typeface="+mj-lt"/>
              </a:rPr>
              <a:t>The Resolution4Rare Toolkit</a:t>
            </a:r>
            <a:endParaRPr lang="ang-Latn" sz="4000" b="1" dirty="0" err="1">
              <a:solidFill>
                <a:srgbClr val="F9F9F9"/>
              </a:solidFill>
              <a:latin typeface="+mj-lt"/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27" y="1835698"/>
            <a:ext cx="3257993" cy="37798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558" y="1690688"/>
            <a:ext cx="3541229" cy="40698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2645" y="1958109"/>
            <a:ext cx="3988975" cy="307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08" y="421815"/>
            <a:ext cx="11707512" cy="1020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104"/>
          <a:stretch/>
        </p:blipFill>
        <p:spPr>
          <a:xfrm>
            <a:off x="698201" y="2389517"/>
            <a:ext cx="5619750" cy="3627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324" y="2972608"/>
            <a:ext cx="5319933" cy="1909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201" y="1754913"/>
            <a:ext cx="56197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spc="60" dirty="0">
                <a:solidFill>
                  <a:srgbClr val="00324C"/>
                </a:solidFill>
                <a:latin typeface="Neue Einstellung Bold"/>
              </a:rPr>
              <a:t>Video: </a:t>
            </a:r>
            <a:r>
              <a:rPr lang="en-GB" spc="60" dirty="0">
                <a:solidFill>
                  <a:srgbClr val="00324C"/>
                </a:solidFill>
                <a:latin typeface="Neue Einstellung Bold"/>
              </a:rPr>
              <a:t>What is a UN Resolution and why does the global community need it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FB559-A79F-4E4C-A6FF-21929104536B}"/>
              </a:ext>
            </a:extLst>
          </p:cNvPr>
          <p:cNvSpPr txBox="1"/>
          <p:nvPr/>
        </p:nvSpPr>
        <p:spPr>
          <a:xfrm>
            <a:off x="38122" y="624430"/>
            <a:ext cx="1205948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F9F9F9"/>
                </a:solidFill>
                <a:latin typeface="+mj-lt"/>
              </a:rPr>
              <a:t>The Resolution4Rare Toolkit</a:t>
            </a:r>
            <a:endParaRPr lang="ang-Latn" sz="4000" b="1" dirty="0" err="1">
              <a:solidFill>
                <a:srgbClr val="F9F9F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428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08" y="421815"/>
            <a:ext cx="11707512" cy="1020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3FB559-A79F-4E4C-A6FF-21929104536B}"/>
              </a:ext>
            </a:extLst>
          </p:cNvPr>
          <p:cNvSpPr txBox="1"/>
          <p:nvPr/>
        </p:nvSpPr>
        <p:spPr>
          <a:xfrm>
            <a:off x="38122" y="624430"/>
            <a:ext cx="1205948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F9F9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‘Dear UN’ initiative</a:t>
            </a:r>
            <a:endParaRPr lang="ang-Latn" sz="4000" b="1" dirty="0" err="1">
              <a:solidFill>
                <a:srgbClr val="F9F9F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6B2029B-690B-44BE-A6B6-68B7B8CF4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08" y="1767449"/>
            <a:ext cx="7939769" cy="446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894A2D-64EA-4B03-8A5A-ACB107B0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this presentation</a:t>
            </a:r>
            <a:endParaRPr lang="en-B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BEEA06-D8E7-468B-837C-E2D71E81F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sz="2000" b="1" spc="60" dirty="0">
                <a:solidFill>
                  <a:srgbClr val="002060"/>
                </a:solidFill>
                <a:latin typeface="+mj-lt"/>
                <a:cs typeface="+mn-cs"/>
              </a:rPr>
              <a:t>UN campaign overall status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b="1" spc="60" dirty="0">
                <a:solidFill>
                  <a:srgbClr val="002060"/>
                </a:solidFill>
                <a:latin typeface="+mj-lt"/>
                <a:cs typeface="+mn-cs"/>
              </a:rPr>
              <a:t>Resolution4Rare Toolkit &amp; Dear UN initiative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b="1" spc="60" dirty="0">
                <a:solidFill>
                  <a:srgbClr val="002060"/>
                </a:solidFill>
                <a:latin typeface="+mj-lt"/>
                <a:cs typeface="+mn-cs"/>
              </a:rPr>
              <a:t>Next steps towards adoption </a:t>
            </a:r>
            <a:endParaRPr lang="en-BE" sz="2000" b="1" spc="60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6CF2B4-A7D7-45A9-AC3B-C9D88A2861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862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A5C309-CAC8-45A2-8CA1-295EF2A19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94" y="2559713"/>
            <a:ext cx="11519999" cy="1546462"/>
          </a:xfrm>
        </p:spPr>
        <p:txBody>
          <a:bodyPr/>
          <a:lstStyle/>
          <a:p>
            <a:pPr algn="ctr"/>
            <a:r>
              <a:rPr lang="en-GB" sz="32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BE" sz="32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impact would a UN Resolution </a:t>
            </a:r>
            <a:endParaRPr lang="en-GB" sz="3200" b="1" dirty="0">
              <a:solidFill>
                <a:schemeClr val="tx2">
                  <a:lumMod val="65000"/>
                  <a:lumOff val="35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BE" sz="32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have on the </a:t>
            </a:r>
            <a:r>
              <a:rPr lang="en-GB" sz="32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global </a:t>
            </a:r>
            <a:r>
              <a:rPr lang="en-BE" sz="32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community?</a:t>
            </a:r>
            <a:r>
              <a:rPr lang="en-GB" sz="3200" b="1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GB" sz="32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BE" sz="3200" dirty="0">
              <a:solidFill>
                <a:schemeClr val="tx2">
                  <a:lumMod val="65000"/>
                  <a:lumOff val="35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B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E47CD6-D012-4BAF-B969-82353465FB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510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/>
          <p:cNvSpPr txBox="1">
            <a:spLocks/>
          </p:cNvSpPr>
          <p:nvPr/>
        </p:nvSpPr>
        <p:spPr>
          <a:xfrm>
            <a:off x="881909" y="1626480"/>
            <a:ext cx="10583260" cy="39608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7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4075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6175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spc="60" dirty="0">
                <a:solidFill>
                  <a:srgbClr val="00324C"/>
                </a:solidFill>
              </a:rPr>
              <a:t>More than 40 testimonies received and 17 selected for video from: Argentina, Brazil, Belgium, Germany, Ireland, Kenya, Kuwait, Latvia, Malaysia, Uganda, Zimbabwe</a:t>
            </a:r>
          </a:p>
          <a:p>
            <a:pPr marL="628650" lvl="1" indent="-342900" algn="just">
              <a:buFont typeface="Courier New" panose="02070309020205020404" pitchFamily="49" charset="0"/>
              <a:buChar char="o"/>
            </a:pPr>
            <a:endParaRPr lang="en-GB" sz="2000" spc="60" dirty="0">
              <a:solidFill>
                <a:srgbClr val="00324C"/>
              </a:solidFill>
              <a:latin typeface="+mn-lt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952D9F-BDEE-4F6B-A530-EEEF80581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08" y="421815"/>
            <a:ext cx="11707512" cy="1020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F5D3ED-AF21-4635-A572-F4EA88FAD084}"/>
              </a:ext>
            </a:extLst>
          </p:cNvPr>
          <p:cNvSpPr txBox="1"/>
          <p:nvPr/>
        </p:nvSpPr>
        <p:spPr>
          <a:xfrm>
            <a:off x="38122" y="624430"/>
            <a:ext cx="1205948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F9F9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‘Dear UN’ initiative</a:t>
            </a:r>
            <a:endParaRPr lang="ang-Latn" sz="4000" b="1" dirty="0" err="1">
              <a:solidFill>
                <a:srgbClr val="F9F9F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FE633-CA61-4D57-8E38-D2BFA5640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08" y="3094780"/>
            <a:ext cx="5567406" cy="3138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93019F-EF89-4429-8AFE-F71164D6D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864" y="3094780"/>
            <a:ext cx="5567407" cy="314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78" y="292963"/>
            <a:ext cx="8637370" cy="600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145551"/>
              </p:ext>
            </p:extLst>
          </p:nvPr>
        </p:nvGraphicFramePr>
        <p:xfrm>
          <a:off x="555721" y="1712467"/>
          <a:ext cx="11507327" cy="2622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416">
                  <a:extLst>
                    <a:ext uri="{9D8B030D-6E8A-4147-A177-3AD203B41FA5}">
                      <a16:colId xmlns:a16="http://schemas.microsoft.com/office/drawing/2014/main" val="750460029"/>
                    </a:ext>
                  </a:extLst>
                </a:gridCol>
                <a:gridCol w="2523071">
                  <a:extLst>
                    <a:ext uri="{9D8B030D-6E8A-4147-A177-3AD203B41FA5}">
                      <a16:colId xmlns:a16="http://schemas.microsoft.com/office/drawing/2014/main" val="4240570573"/>
                    </a:ext>
                  </a:extLst>
                </a:gridCol>
                <a:gridCol w="1538654">
                  <a:extLst>
                    <a:ext uri="{9D8B030D-6E8A-4147-A177-3AD203B41FA5}">
                      <a16:colId xmlns:a16="http://schemas.microsoft.com/office/drawing/2014/main" val="2648781949"/>
                    </a:ext>
                  </a:extLst>
                </a:gridCol>
                <a:gridCol w="3508130">
                  <a:extLst>
                    <a:ext uri="{9D8B030D-6E8A-4147-A177-3AD203B41FA5}">
                      <a16:colId xmlns:a16="http://schemas.microsoft.com/office/drawing/2014/main" val="2123000717"/>
                    </a:ext>
                  </a:extLst>
                </a:gridCol>
                <a:gridCol w="3596056">
                  <a:extLst>
                    <a:ext uri="{9D8B030D-6E8A-4147-A177-3AD203B41FA5}">
                      <a16:colId xmlns:a16="http://schemas.microsoft.com/office/drawing/2014/main" val="1284604698"/>
                    </a:ext>
                  </a:extLst>
                </a:gridCol>
              </a:tblGrid>
              <a:tr h="2622141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spc="6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Community Consultation &amp; campaign</a:t>
                      </a:r>
                    </a:p>
                    <a:p>
                      <a:pPr algn="ctr"/>
                      <a:endParaRPr lang="en-GB" sz="1200" b="1" dirty="0">
                        <a:solidFill>
                          <a:srgbClr val="75D5D6"/>
                        </a:solidFill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solidFill>
                      <a:srgbClr val="ACACD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solidFill>
                      <a:srgbClr val="ACACD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00802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844928"/>
              </p:ext>
            </p:extLst>
          </p:nvPr>
        </p:nvGraphicFramePr>
        <p:xfrm>
          <a:off x="555718" y="4355621"/>
          <a:ext cx="11507328" cy="2060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165">
                  <a:extLst>
                    <a:ext uri="{9D8B030D-6E8A-4147-A177-3AD203B41FA5}">
                      <a16:colId xmlns:a16="http://schemas.microsoft.com/office/drawing/2014/main" val="750460029"/>
                    </a:ext>
                  </a:extLst>
                </a:gridCol>
                <a:gridCol w="2516532">
                  <a:extLst>
                    <a:ext uri="{9D8B030D-6E8A-4147-A177-3AD203B41FA5}">
                      <a16:colId xmlns:a16="http://schemas.microsoft.com/office/drawing/2014/main" val="4240570573"/>
                    </a:ext>
                  </a:extLst>
                </a:gridCol>
                <a:gridCol w="1547447">
                  <a:extLst>
                    <a:ext uri="{9D8B030D-6E8A-4147-A177-3AD203B41FA5}">
                      <a16:colId xmlns:a16="http://schemas.microsoft.com/office/drawing/2014/main" val="2648781949"/>
                    </a:ext>
                  </a:extLst>
                </a:gridCol>
                <a:gridCol w="3516923">
                  <a:extLst>
                    <a:ext uri="{9D8B030D-6E8A-4147-A177-3AD203B41FA5}">
                      <a16:colId xmlns:a16="http://schemas.microsoft.com/office/drawing/2014/main" val="2123000717"/>
                    </a:ext>
                  </a:extLst>
                </a:gridCol>
                <a:gridCol w="3587261">
                  <a:extLst>
                    <a:ext uri="{9D8B030D-6E8A-4147-A177-3AD203B41FA5}">
                      <a16:colId xmlns:a16="http://schemas.microsoft.com/office/drawing/2014/main" val="3255920844"/>
                    </a:ext>
                  </a:extLst>
                </a:gridCol>
              </a:tblGrid>
              <a:tr h="206080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1" kern="1200" spc="6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UN Member States 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1400" b="1" kern="1200" spc="6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support</a:t>
                      </a: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700" dirty="0"/>
                    </a:p>
                  </a:txBody>
                  <a:tcPr>
                    <a:solidFill>
                      <a:srgbClr val="ACACD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700" dirty="0"/>
                    </a:p>
                  </a:txBody>
                  <a:tcP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700" dirty="0"/>
                    </a:p>
                  </a:txBody>
                  <a:tcPr>
                    <a:solidFill>
                      <a:srgbClr val="ACACD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700" dirty="0"/>
                    </a:p>
                  </a:txBody>
                  <a:tcPr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008022"/>
                  </a:ext>
                </a:extLst>
              </a:tr>
            </a:tbl>
          </a:graphicData>
        </a:graphic>
      </p:graphicFrame>
      <p:sp>
        <p:nvSpPr>
          <p:cNvPr id="9" name="Freeform 8"/>
          <p:cNvSpPr/>
          <p:nvPr/>
        </p:nvSpPr>
        <p:spPr>
          <a:xfrm>
            <a:off x="2857893" y="1348796"/>
            <a:ext cx="2355945" cy="297711"/>
          </a:xfrm>
          <a:custGeom>
            <a:avLst/>
            <a:gdLst>
              <a:gd name="connsiteX0" fmla="*/ 0 w 1550936"/>
              <a:gd name="connsiteY0" fmla="*/ 0 h 396950"/>
              <a:gd name="connsiteX1" fmla="*/ 1352461 w 1550936"/>
              <a:gd name="connsiteY1" fmla="*/ 0 h 396950"/>
              <a:gd name="connsiteX2" fmla="*/ 1550936 w 1550936"/>
              <a:gd name="connsiteY2" fmla="*/ 198475 h 396950"/>
              <a:gd name="connsiteX3" fmla="*/ 1352461 w 1550936"/>
              <a:gd name="connsiteY3" fmla="*/ 396950 h 396950"/>
              <a:gd name="connsiteX4" fmla="*/ 0 w 1550936"/>
              <a:gd name="connsiteY4" fmla="*/ 396950 h 396950"/>
              <a:gd name="connsiteX5" fmla="*/ 198475 w 1550936"/>
              <a:gd name="connsiteY5" fmla="*/ 198475 h 396950"/>
              <a:gd name="connsiteX6" fmla="*/ 0 w 1550936"/>
              <a:gd name="connsiteY6" fmla="*/ 0 h 3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0936" h="396950">
                <a:moveTo>
                  <a:pt x="0" y="0"/>
                </a:moveTo>
                <a:lnTo>
                  <a:pt x="1352461" y="0"/>
                </a:lnTo>
                <a:lnTo>
                  <a:pt x="1550936" y="198475"/>
                </a:lnTo>
                <a:lnTo>
                  <a:pt x="1352461" y="396950"/>
                </a:lnTo>
                <a:lnTo>
                  <a:pt x="0" y="396950"/>
                </a:lnTo>
                <a:lnTo>
                  <a:pt x="198475" y="198475"/>
                </a:lnTo>
                <a:lnTo>
                  <a:pt x="0" y="0"/>
                </a:lnTo>
                <a:close/>
              </a:path>
            </a:pathLst>
          </a:custGeom>
          <a:solidFill>
            <a:srgbClr val="93CDDD"/>
          </a:solidFill>
          <a:ln w="25400" cap="flat" cmpd="sng" algn="ctr">
            <a:solidFill>
              <a:srgbClr val="E4E3D6"/>
            </a:solidFill>
            <a:prstDash val="solid"/>
          </a:ln>
          <a:effectLst/>
        </p:spPr>
        <p:txBody>
          <a:bodyPr spcFirstLastPara="0" vert="horz" wrap="square" lIns="202863" tIns="36005" rIns="166859" bIns="36005" numCol="1" spcCol="1270" anchor="ctr" anchorCtr="0">
            <a:noAutofit/>
          </a:bodyPr>
          <a:lstStyle/>
          <a:p>
            <a:pPr marL="0" marR="0" lvl="0" indent="0" algn="ctr" defTabSz="60010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Neue Einstellung Bold"/>
                <a:ea typeface="+mn-ea"/>
                <a:cs typeface="+mn-cs"/>
              </a:rPr>
              <a:t>Q2 2021</a:t>
            </a:r>
          </a:p>
        </p:txBody>
      </p:sp>
      <p:sp>
        <p:nvSpPr>
          <p:cNvPr id="10" name="Freeform 9"/>
          <p:cNvSpPr/>
          <p:nvPr/>
        </p:nvSpPr>
        <p:spPr>
          <a:xfrm>
            <a:off x="493054" y="1337467"/>
            <a:ext cx="3085415" cy="297711"/>
          </a:xfrm>
          <a:custGeom>
            <a:avLst/>
            <a:gdLst>
              <a:gd name="connsiteX0" fmla="*/ 0 w 1550936"/>
              <a:gd name="connsiteY0" fmla="*/ 0 h 396950"/>
              <a:gd name="connsiteX1" fmla="*/ 1352461 w 1550936"/>
              <a:gd name="connsiteY1" fmla="*/ 0 h 396950"/>
              <a:gd name="connsiteX2" fmla="*/ 1550936 w 1550936"/>
              <a:gd name="connsiteY2" fmla="*/ 198475 h 396950"/>
              <a:gd name="connsiteX3" fmla="*/ 1352461 w 1550936"/>
              <a:gd name="connsiteY3" fmla="*/ 396950 h 396950"/>
              <a:gd name="connsiteX4" fmla="*/ 0 w 1550936"/>
              <a:gd name="connsiteY4" fmla="*/ 396950 h 396950"/>
              <a:gd name="connsiteX5" fmla="*/ 198475 w 1550936"/>
              <a:gd name="connsiteY5" fmla="*/ 198475 h 396950"/>
              <a:gd name="connsiteX6" fmla="*/ 0 w 1550936"/>
              <a:gd name="connsiteY6" fmla="*/ 0 h 3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0936" h="396950">
                <a:moveTo>
                  <a:pt x="0" y="0"/>
                </a:moveTo>
                <a:lnTo>
                  <a:pt x="1352461" y="0"/>
                </a:lnTo>
                <a:lnTo>
                  <a:pt x="1550936" y="198475"/>
                </a:lnTo>
                <a:lnTo>
                  <a:pt x="1352461" y="396950"/>
                </a:lnTo>
                <a:lnTo>
                  <a:pt x="0" y="396950"/>
                </a:lnTo>
                <a:lnTo>
                  <a:pt x="198475" y="198475"/>
                </a:lnTo>
                <a:lnTo>
                  <a:pt x="0" y="0"/>
                </a:lnTo>
                <a:close/>
              </a:path>
            </a:pathLst>
          </a:custGeom>
          <a:solidFill>
            <a:srgbClr val="ACACD4"/>
          </a:solidFill>
          <a:ln w="25400" cap="flat" cmpd="sng" algn="ctr">
            <a:solidFill>
              <a:srgbClr val="E4E3D6"/>
            </a:solidFill>
            <a:prstDash val="solid"/>
          </a:ln>
          <a:effectLst/>
        </p:spPr>
        <p:txBody>
          <a:bodyPr spcFirstLastPara="0" vert="horz" wrap="square" lIns="202863" tIns="36005" rIns="166859" bIns="36005" numCol="1" spcCol="1270" anchor="ctr" anchorCtr="0">
            <a:noAutofit/>
          </a:bodyPr>
          <a:lstStyle/>
          <a:p>
            <a:pPr marL="0" marR="0" lvl="0" indent="0" algn="ctr" defTabSz="60010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11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Neue Einstellung Bold"/>
                <a:ea typeface="+mn-ea"/>
                <a:cs typeface="+mn-cs"/>
              </a:rPr>
              <a:t>November 2020 – Q1 2021</a:t>
            </a:r>
            <a:endParaRPr kumimoji="0" lang="en-US" sz="1800" b="0" i="0" u="none" strike="noStrike" kern="1200" cap="none" spc="60" normalizeH="0" baseline="0" noProof="0" dirty="0">
              <a:ln>
                <a:noFill/>
              </a:ln>
              <a:solidFill>
                <a:srgbClr val="00324C"/>
              </a:solidFill>
              <a:effectLst/>
              <a:uLnTx/>
              <a:uFillTx/>
              <a:latin typeface="Neue Einstellung Bold"/>
              <a:ea typeface="+mn-ea"/>
              <a:cs typeface="+mn-cs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1168341" y="2214938"/>
            <a:ext cx="1102266" cy="135996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010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60" normalizeH="0" baseline="0" noProof="0" dirty="0">
                <a:ln>
                  <a:noFill/>
                </a:ln>
                <a:solidFill>
                  <a:srgbClr val="E306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Civil Society  proposal of UN</a:t>
            </a:r>
            <a:endParaRPr kumimoji="0" lang="en-GB" sz="1050" b="0" i="0" u="none" strike="noStrike" kern="1200" cap="none" spc="60" normalizeH="0" baseline="0" noProof="0" dirty="0">
              <a:ln>
                <a:noFill/>
              </a:ln>
              <a:solidFill>
                <a:srgbClr val="E306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5504" y="2411731"/>
            <a:ext cx="944777" cy="9610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Rare Disease Day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RDI Policy Event </a:t>
            </a:r>
            <a:r>
              <a:rPr kumimoji="0" lang="en-GB" sz="1050" b="0" i="0" u="none" strike="noStrike" kern="1200" cap="none" spc="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(4</a:t>
            </a:r>
            <a:r>
              <a:rPr kumimoji="0" lang="en-GB" sz="1050" b="0" i="0" u="none" strike="noStrike" kern="1200" cap="none" spc="6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March</a:t>
            </a:r>
            <a:r>
              <a:rPr kumimoji="0" lang="en-GB" sz="1050" b="0" i="0" u="none" strike="noStrike" kern="1200" cap="none" spc="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95767BF-1C76-9543-AA03-2098ADDF2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425190"/>
              </p:ext>
            </p:extLst>
          </p:nvPr>
        </p:nvGraphicFramePr>
        <p:xfrm>
          <a:off x="3717571" y="4935381"/>
          <a:ext cx="905608" cy="1131237"/>
        </p:xfrm>
        <a:graphic>
          <a:graphicData uri="http://schemas.openxmlformats.org/drawingml/2006/table">
            <a:tbl>
              <a:tblPr firstRow="1" firstCol="1" bandRow="1"/>
              <a:tblGrid>
                <a:gridCol w="905608">
                  <a:extLst>
                    <a:ext uri="{9D8B030D-6E8A-4147-A177-3AD203B41FA5}">
                      <a16:colId xmlns:a16="http://schemas.microsoft.com/office/drawing/2014/main" val="2331931609"/>
                    </a:ext>
                  </a:extLst>
                </a:gridCol>
              </a:tblGrid>
              <a:tr h="1131237">
                <a:tc>
                  <a:txBody>
                    <a:bodyPr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100" b="1" kern="1200" spc="60" noProof="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Core group of </a:t>
                      </a:r>
                    </a:p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100" b="1" kern="1200" spc="60" noProof="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Member States</a:t>
                      </a:r>
                    </a:p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100" b="1" kern="1200" spc="60" noProof="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is </a:t>
                      </a:r>
                    </a:p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100" b="1" kern="1200" spc="60" noProof="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formed</a:t>
                      </a:r>
                      <a:endParaRPr lang="en-GB" sz="1100" b="0" kern="1200" spc="60" noProof="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470823"/>
                  </a:ext>
                </a:extLst>
              </a:tr>
            </a:tbl>
          </a:graphicData>
        </a:graphic>
      </p:graphicFrame>
      <p:sp>
        <p:nvSpPr>
          <p:cNvPr id="14" name="Pentagon 13"/>
          <p:cNvSpPr/>
          <p:nvPr/>
        </p:nvSpPr>
        <p:spPr>
          <a:xfrm>
            <a:off x="4818186" y="2432334"/>
            <a:ext cx="6530884" cy="577081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6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ea typeface="+mn-ea"/>
                <a:cs typeface="+mn-cs"/>
              </a:rPr>
              <a:t>Grassroots Resolution4Rare</a:t>
            </a:r>
            <a:r>
              <a:rPr kumimoji="0" lang="en-GB" sz="1400" b="1" i="0" u="none" strike="noStrike" kern="1200" cap="none" spc="60" normalizeH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ea typeface="+mn-ea"/>
                <a:cs typeface="+mn-cs"/>
              </a:rPr>
              <a:t> campaign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spc="60" dirty="0">
                <a:solidFill>
                  <a:srgbClr val="009FE3"/>
                </a:solidFill>
              </a:rPr>
              <a:t>&amp; Dear UN Initiative</a:t>
            </a:r>
            <a:endParaRPr kumimoji="0" lang="en-GB" sz="1400" b="1" i="0" u="none" strike="noStrike" kern="1200" cap="none" spc="60" normalizeH="0" baseline="0" noProof="0" dirty="0">
              <a:ln>
                <a:noFill/>
              </a:ln>
              <a:solidFill>
                <a:srgbClr val="009FE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15647" y="4879869"/>
            <a:ext cx="836970" cy="57708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HLPF side-event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(7 July)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619616" y="3682001"/>
            <a:ext cx="1572384" cy="10267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CD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60" normalizeH="0" baseline="0" noProof="0" dirty="0">
                <a:ln>
                  <a:noFill/>
                </a:ln>
                <a:solidFill>
                  <a:srgbClr val="E306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Targeted adoption of Resolution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60" normalizeH="0" baseline="0" noProof="0" dirty="0">
                <a:ln>
                  <a:noFill/>
                </a:ln>
                <a:solidFill>
                  <a:srgbClr val="E306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the UNGA </a:t>
            </a:r>
            <a:r>
              <a:rPr kumimoji="0" lang="en-GB" sz="1050" b="0" i="0" u="none" strike="noStrike" kern="1200" cap="none" spc="60" normalizeH="0" baseline="0" noProof="0" dirty="0">
                <a:ln>
                  <a:noFill/>
                </a:ln>
                <a:solidFill>
                  <a:srgbClr val="E306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(December 2021) </a:t>
            </a:r>
          </a:p>
        </p:txBody>
      </p:sp>
      <p:sp>
        <p:nvSpPr>
          <p:cNvPr id="17" name="Pentagon 16"/>
          <p:cNvSpPr/>
          <p:nvPr/>
        </p:nvSpPr>
        <p:spPr>
          <a:xfrm>
            <a:off x="5015647" y="5885386"/>
            <a:ext cx="4946547" cy="40659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number of Supportive UN Member state by relevant geographic &amp; economic &amp; political UNGA groups</a:t>
            </a:r>
          </a:p>
        </p:txBody>
      </p:sp>
      <p:sp>
        <p:nvSpPr>
          <p:cNvPr id="18" name="Pentagon 17"/>
          <p:cNvSpPr/>
          <p:nvPr/>
        </p:nvSpPr>
        <p:spPr>
          <a:xfrm>
            <a:off x="1138332" y="4415785"/>
            <a:ext cx="9050292" cy="292941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6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Mapping and Meetings </a:t>
            </a:r>
            <a:r>
              <a:rPr kumimoji="0" lang="en-GB" sz="1400" b="1" i="0" u="none" strike="noStrike" kern="1200" cap="none" spc="6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Supportive UN Member States</a:t>
            </a:r>
          </a:p>
        </p:txBody>
      </p:sp>
      <p:sp>
        <p:nvSpPr>
          <p:cNvPr id="19" name="Pentagon 18"/>
          <p:cNvSpPr/>
          <p:nvPr/>
        </p:nvSpPr>
        <p:spPr>
          <a:xfrm>
            <a:off x="7284161" y="4879869"/>
            <a:ext cx="1080760" cy="64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GB" sz="1050" b="1" spc="60" dirty="0">
                <a:solidFill>
                  <a:srgbClr val="0070C0"/>
                </a:solidFill>
                <a:latin typeface="Arial"/>
              </a:rPr>
              <a:t>Z</a:t>
            </a:r>
            <a:r>
              <a:rPr kumimoji="0" lang="en-GB" sz="1050" b="1" i="0" u="none" strike="noStrike" kern="1200" cap="none" spc="6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ero</a:t>
            </a:r>
            <a:r>
              <a:rPr kumimoji="0" lang="en-GB" sz="1050" b="1" i="0" u="none" strike="noStrike" kern="1200" cap="none" spc="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draft shared by Core Group </a:t>
            </a:r>
            <a:r>
              <a:rPr lang="en-GB" sz="1050" spc="60" dirty="0">
                <a:solidFill>
                  <a:srgbClr val="0070C0"/>
                </a:solidFill>
              </a:rPr>
              <a:t>(16 Sept)</a:t>
            </a:r>
            <a:endParaRPr kumimoji="0" lang="en-GB" sz="1050" b="0" i="0" u="none" strike="noStrike" kern="1200" cap="none" spc="6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46032" y="2441593"/>
            <a:ext cx="848686" cy="57708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Launch of the toolkit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80031" y="4788869"/>
            <a:ext cx="134866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1050" b="1" i="0" u="none" strike="noStrike" kern="1200" cap="none" spc="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Informal Consultations </a:t>
            </a:r>
            <a:r>
              <a:rPr kumimoji="0" lang="en-GB" sz="1050" i="0" u="none" strike="noStrike" kern="1200" cap="none" spc="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(29 sept, 11, 15, 19 Oct)</a:t>
            </a: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0660FD97-5E4E-4714-9E9A-A334D9D6D8DA}"/>
              </a:ext>
            </a:extLst>
          </p:cNvPr>
          <p:cNvSpPr/>
          <p:nvPr/>
        </p:nvSpPr>
        <p:spPr>
          <a:xfrm>
            <a:off x="7643899" y="1337467"/>
            <a:ext cx="4305857" cy="297711"/>
          </a:xfrm>
          <a:custGeom>
            <a:avLst/>
            <a:gdLst>
              <a:gd name="connsiteX0" fmla="*/ 0 w 1550936"/>
              <a:gd name="connsiteY0" fmla="*/ 0 h 396950"/>
              <a:gd name="connsiteX1" fmla="*/ 1352461 w 1550936"/>
              <a:gd name="connsiteY1" fmla="*/ 0 h 396950"/>
              <a:gd name="connsiteX2" fmla="*/ 1550936 w 1550936"/>
              <a:gd name="connsiteY2" fmla="*/ 198475 h 396950"/>
              <a:gd name="connsiteX3" fmla="*/ 1352461 w 1550936"/>
              <a:gd name="connsiteY3" fmla="*/ 396950 h 396950"/>
              <a:gd name="connsiteX4" fmla="*/ 0 w 1550936"/>
              <a:gd name="connsiteY4" fmla="*/ 396950 h 396950"/>
              <a:gd name="connsiteX5" fmla="*/ 198475 w 1550936"/>
              <a:gd name="connsiteY5" fmla="*/ 198475 h 396950"/>
              <a:gd name="connsiteX6" fmla="*/ 0 w 1550936"/>
              <a:gd name="connsiteY6" fmla="*/ 0 h 3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0936" h="396950">
                <a:moveTo>
                  <a:pt x="0" y="0"/>
                </a:moveTo>
                <a:lnTo>
                  <a:pt x="1352461" y="0"/>
                </a:lnTo>
                <a:lnTo>
                  <a:pt x="1550936" y="198475"/>
                </a:lnTo>
                <a:lnTo>
                  <a:pt x="1352461" y="396950"/>
                </a:lnTo>
                <a:lnTo>
                  <a:pt x="0" y="396950"/>
                </a:lnTo>
                <a:lnTo>
                  <a:pt x="198475" y="198475"/>
                </a:lnTo>
                <a:lnTo>
                  <a:pt x="0" y="0"/>
                </a:lnTo>
                <a:close/>
              </a:path>
            </a:pathLst>
          </a:custGeom>
          <a:solidFill>
            <a:srgbClr val="93CDDD"/>
          </a:solidFill>
          <a:ln w="25400" cap="flat" cmpd="sng" algn="ctr">
            <a:solidFill>
              <a:srgbClr val="E4E3D6"/>
            </a:solidFill>
            <a:prstDash val="solid"/>
          </a:ln>
          <a:effectLst/>
        </p:spPr>
        <p:txBody>
          <a:bodyPr spcFirstLastPara="0" vert="horz" wrap="square" lIns="202863" tIns="36005" rIns="166859" bIns="36005" numCol="1" spcCol="1270" anchor="ctr" anchorCtr="0">
            <a:noAutofit/>
          </a:bodyPr>
          <a:lstStyle/>
          <a:p>
            <a:pPr marL="0" marR="0" lvl="0" indent="0" algn="ctr" defTabSz="60010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Neue Einstellung Bold"/>
                <a:ea typeface="+mn-ea"/>
                <a:cs typeface="+mn-cs"/>
              </a:rPr>
              <a:t>Q4 2021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F15B9C6-5D37-476F-88A1-522AC5D25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22" y="183515"/>
            <a:ext cx="11592834" cy="1010785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D1F4AC2-603E-45BE-97B4-6953D3038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22" y="304486"/>
            <a:ext cx="11520000" cy="612000"/>
          </a:xfrm>
        </p:spPr>
        <p:txBody>
          <a:bodyPr/>
          <a:lstStyle/>
          <a:p>
            <a:r>
              <a:rPr lang="en-GB" spc="60" dirty="0">
                <a:solidFill>
                  <a:schemeClr val="bg1"/>
                </a:solidFill>
                <a:latin typeface="+mj-lt"/>
                <a:ea typeface="+mn-ea"/>
              </a:rPr>
              <a:t>Next steps towards adoption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CC519A-35E8-4A94-9E5B-87138A1E4755}"/>
              </a:ext>
            </a:extLst>
          </p:cNvPr>
          <p:cNvSpPr txBox="1"/>
          <p:nvPr/>
        </p:nvSpPr>
        <p:spPr>
          <a:xfrm>
            <a:off x="6052170" y="4866445"/>
            <a:ext cx="944777" cy="6745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 Regional Groups</a:t>
            </a:r>
            <a:r>
              <a:rPr kumimoji="0" lang="en-GB" sz="1050" b="1" i="0" u="none" strike="noStrike" kern="1200" cap="none" spc="6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meetings</a:t>
            </a:r>
            <a:endParaRPr kumimoji="0" lang="en-GB" sz="1050" b="1" i="0" u="none" strike="noStrike" kern="1200" cap="none" spc="6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(7-9 Sept)</a:t>
            </a:r>
          </a:p>
        </p:txBody>
      </p:sp>
      <p:sp>
        <p:nvSpPr>
          <p:cNvPr id="8" name="Freeform 7"/>
          <p:cNvSpPr/>
          <p:nvPr/>
        </p:nvSpPr>
        <p:spPr>
          <a:xfrm>
            <a:off x="4735730" y="1336918"/>
            <a:ext cx="3877803" cy="301805"/>
          </a:xfrm>
          <a:custGeom>
            <a:avLst/>
            <a:gdLst>
              <a:gd name="connsiteX0" fmla="*/ 0 w 1550936"/>
              <a:gd name="connsiteY0" fmla="*/ 0 h 396950"/>
              <a:gd name="connsiteX1" fmla="*/ 1352461 w 1550936"/>
              <a:gd name="connsiteY1" fmla="*/ 0 h 396950"/>
              <a:gd name="connsiteX2" fmla="*/ 1550936 w 1550936"/>
              <a:gd name="connsiteY2" fmla="*/ 198475 h 396950"/>
              <a:gd name="connsiteX3" fmla="*/ 1352461 w 1550936"/>
              <a:gd name="connsiteY3" fmla="*/ 396950 h 396950"/>
              <a:gd name="connsiteX4" fmla="*/ 0 w 1550936"/>
              <a:gd name="connsiteY4" fmla="*/ 396950 h 396950"/>
              <a:gd name="connsiteX5" fmla="*/ 198475 w 1550936"/>
              <a:gd name="connsiteY5" fmla="*/ 198475 h 396950"/>
              <a:gd name="connsiteX6" fmla="*/ 0 w 1550936"/>
              <a:gd name="connsiteY6" fmla="*/ 0 h 3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0936" h="396950">
                <a:moveTo>
                  <a:pt x="0" y="0"/>
                </a:moveTo>
                <a:lnTo>
                  <a:pt x="1352461" y="0"/>
                </a:lnTo>
                <a:lnTo>
                  <a:pt x="1550936" y="198475"/>
                </a:lnTo>
                <a:lnTo>
                  <a:pt x="1352461" y="396950"/>
                </a:lnTo>
                <a:lnTo>
                  <a:pt x="0" y="396950"/>
                </a:lnTo>
                <a:lnTo>
                  <a:pt x="198475" y="198475"/>
                </a:lnTo>
                <a:lnTo>
                  <a:pt x="0" y="0"/>
                </a:lnTo>
                <a:close/>
              </a:path>
            </a:pathLst>
          </a:custGeom>
          <a:solidFill>
            <a:srgbClr val="ACACD4"/>
          </a:solidFill>
          <a:ln w="25400" cap="flat" cmpd="sng" algn="ctr">
            <a:solidFill>
              <a:srgbClr val="E4E3D6"/>
            </a:solidFill>
            <a:prstDash val="solid"/>
          </a:ln>
          <a:effectLst/>
        </p:spPr>
        <p:txBody>
          <a:bodyPr spcFirstLastPara="0" vert="horz" wrap="square" lIns="202863" tIns="36005" rIns="166859" bIns="36005" numCol="1" spcCol="1270" anchor="ctr" anchorCtr="0">
            <a:noAutofit/>
          </a:bodyPr>
          <a:lstStyle/>
          <a:p>
            <a:pPr marL="0" marR="0" lvl="0" indent="0" algn="ctr" defTabSz="60010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Neue Einstellung Bold"/>
                <a:ea typeface="+mn-ea"/>
                <a:cs typeface="+mn-cs"/>
              </a:rPr>
              <a:t>Q 3 2021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CB5511-5EF4-4CC7-AE38-FF8AFCF53222}"/>
              </a:ext>
            </a:extLst>
          </p:cNvPr>
          <p:cNvSpPr txBox="1"/>
          <p:nvPr/>
        </p:nvSpPr>
        <p:spPr>
          <a:xfrm>
            <a:off x="10000408" y="4788040"/>
            <a:ext cx="134866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1050" b="1" i="0" u="none" strike="noStrike" kern="1200" cap="none" spc="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3rd Committee</a:t>
            </a:r>
            <a:r>
              <a:rPr lang="en-GB" sz="1050" b="1" spc="60" dirty="0">
                <a:solidFill>
                  <a:srgbClr val="0070C0"/>
                </a:solidFill>
                <a:latin typeface="Arial"/>
              </a:rPr>
              <a:t> takes action on proposals   </a:t>
            </a:r>
          </a:p>
          <a:p>
            <a:pPr lvl="0">
              <a:defRPr/>
            </a:pPr>
            <a:r>
              <a:rPr lang="en-GB" sz="1050" spc="60" dirty="0">
                <a:solidFill>
                  <a:srgbClr val="0070C0"/>
                </a:solidFill>
              </a:rPr>
              <a:t>(5-19 Nov)</a:t>
            </a:r>
            <a:endParaRPr kumimoji="0" lang="en-GB" sz="1050" b="0" i="0" u="none" strike="noStrike" kern="1200" cap="none" spc="6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8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7" y="148560"/>
            <a:ext cx="5782746" cy="1625822"/>
          </a:xfrm>
          <a:solidFill>
            <a:srgbClr val="CCECFF"/>
          </a:solidFill>
        </p:spPr>
        <p:txBody>
          <a:bodyPr/>
          <a:lstStyle/>
          <a:p>
            <a:r>
              <a:rPr lang="en-US" sz="4400" b="1" spc="60" dirty="0">
                <a:latin typeface="+mn-lt"/>
              </a:rPr>
              <a:t>THANK YOU!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199" y="4530013"/>
            <a:ext cx="3249450" cy="231668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942550" y="148560"/>
            <a:ext cx="3249450" cy="2316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7754" y="2465241"/>
            <a:ext cx="3249450" cy="2289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3480" y="2244702"/>
            <a:ext cx="3249450" cy="23227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4843" y="4578785"/>
            <a:ext cx="3249450" cy="22679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3649" y="4754353"/>
            <a:ext cx="3088351" cy="20923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7353" y="148560"/>
            <a:ext cx="3145197" cy="25661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0892" y="1774382"/>
            <a:ext cx="3926164" cy="28044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6" y="1774382"/>
            <a:ext cx="3084843" cy="50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2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0C1A0-FE73-4ECC-8AC4-B5C0E18F9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613827"/>
            <a:ext cx="11520000" cy="612000"/>
          </a:xfrm>
        </p:spPr>
        <p:txBody>
          <a:bodyPr anchor="ctr">
            <a:normAutofit/>
          </a:bodyPr>
          <a:lstStyle/>
          <a:p>
            <a:r>
              <a:rPr lang="en-GB" sz="3100" dirty="0"/>
              <a:t>Why a UN Resolution at the UN General Assembly in New York?</a:t>
            </a:r>
            <a:endParaRPr lang="en-BE" sz="31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FEB11B-9394-499B-82A1-883A278CB5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6000" y="1856032"/>
            <a:ext cx="5400675" cy="4064934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/>
              <a:t>The </a:t>
            </a:r>
            <a:r>
              <a:rPr lang="en-GB" sz="2000" b="1" dirty="0"/>
              <a:t>impact</a:t>
            </a:r>
            <a:r>
              <a:rPr lang="en-GB" sz="2000" dirty="0"/>
              <a:t> of going through life with a rare disease goes far </a:t>
            </a:r>
            <a:r>
              <a:rPr lang="en-GB" sz="2000" b="1" dirty="0"/>
              <a:t>beyond only health concerns, and affects the whole family.</a:t>
            </a:r>
          </a:p>
          <a:p>
            <a:r>
              <a:rPr lang="en-GB" sz="2000" dirty="0"/>
              <a:t>Persons living with a rare disease and their families experience </a:t>
            </a:r>
            <a:r>
              <a:rPr lang="en-GB" sz="2000" b="1" dirty="0"/>
              <a:t>stigma, discrimination, and lack of visibility and recognition in society.</a:t>
            </a:r>
          </a:p>
          <a:p>
            <a:endParaRPr lang="en-GB" sz="1200" b="1" dirty="0"/>
          </a:p>
          <a:p>
            <a:r>
              <a:rPr lang="en-GB" sz="2000" b="1" dirty="0"/>
              <a:t>Not a Resolution on rare Diseases…</a:t>
            </a:r>
          </a:p>
          <a:p>
            <a:endParaRPr lang="en-GB" sz="2000" b="1" dirty="0"/>
          </a:p>
          <a:p>
            <a:r>
              <a:rPr lang="en-GB" sz="2000" b="1" dirty="0"/>
              <a:t>A Resolution </a:t>
            </a:r>
            <a:r>
              <a:rPr lang="en-GB" sz="2000" b="1" dirty="0">
                <a:solidFill>
                  <a:schemeClr val="accent1"/>
                </a:solidFill>
              </a:rPr>
              <a:t>on addressing the challenges of persons living with a rare disease and their families</a:t>
            </a:r>
          </a:p>
          <a:p>
            <a:endParaRPr lang="en-GB" sz="2000" b="1" dirty="0"/>
          </a:p>
          <a:p>
            <a:endParaRPr lang="en-B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92324A-7D10-48FD-8CFE-62D675EB1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05" b="94981" l="4800" r="94800">
                        <a14:foregroundMark x1="11200" y1="26641" x2="37600" y2="12741"/>
                        <a14:foregroundMark x1="37600" y1="12741" x2="59600" y2="10039"/>
                        <a14:foregroundMark x1="59600" y1="10039" x2="86800" y2="23552"/>
                        <a14:foregroundMark x1="86800" y1="23552" x2="96000" y2="55212"/>
                        <a14:foregroundMark x1="87997" y1="71571" x2="82400" y2="83012"/>
                        <a14:foregroundMark x1="96000" y1="55212" x2="88256" y2="71042"/>
                        <a14:foregroundMark x1="82400" y1="83012" x2="50000" y2="95367"/>
                        <a14:foregroundMark x1="50000" y1="95367" x2="28000" y2="92278"/>
                        <a14:foregroundMark x1="28000" y1="92278" x2="10800" y2="73359"/>
                        <a14:foregroundMark x1="10800" y1="73359" x2="4800" y2="42857"/>
                        <a14:foregroundMark x1="4800" y1="42857" x2="14400" y2="25097"/>
                        <a14:foregroundMark x1="14400" y1="25097" x2="16400" y2="25097"/>
                        <a14:foregroundMark x1="35200" y1="24324" x2="38800" y2="62934"/>
                        <a14:foregroundMark x1="38800" y1="62934" x2="41600" y2="68726"/>
                        <a14:foregroundMark x1="63600" y1="23552" x2="58800" y2="70656"/>
                        <a14:foregroundMark x1="58800" y1="70656" x2="58400" y2="71429"/>
                        <a14:foregroundMark x1="27200" y1="79923" x2="65200" y2="86873"/>
                        <a14:foregroundMark x1="79600" y1="32819" x2="81600" y2="71042"/>
                        <a14:foregroundMark x1="81600" y1="71042" x2="80400" y2="72587"/>
                        <a14:foregroundMark x1="70400" y1="42471" x2="69600" y2="69884"/>
                        <a14:foregroundMark x1="69600" y1="69884" x2="69200" y2="70656"/>
                        <a14:foregroundMark x1="72400" y1="42085" x2="70400" y2="77220"/>
                        <a14:foregroundMark x1="67600" y1="47876" x2="68800" y2="79923"/>
                        <a14:foregroundMark x1="33200" y1="73359" x2="76400" y2="74131"/>
                        <a14:foregroundMark x1="36400" y1="77992" x2="74000" y2="77992"/>
                        <a14:foregroundMark x1="30000" y1="88417" x2="63200" y2="92664"/>
                        <a14:foregroundMark x1="94742" y1="72587" x2="94765" y2="73348"/>
                        <a14:foregroundMark x1="93600" y1="34749" x2="94695" y2="71042"/>
                        <a14:foregroundMark x1="63600" y1="94208" x2="42400" y2="94981"/>
                        <a14:foregroundMark x1="42400" y1="94981" x2="41600" y2="94208"/>
                        <a14:foregroundMark x1="48000" y1="29730" x2="52400" y2="54440"/>
                        <a14:foregroundMark x1="49108" y1="6901" x2="57600" y2="8494"/>
                        <a14:foregroundMark x1="46800" y1="5792" x2="50000" y2="5405"/>
                        <a14:foregroundMark x1="45600" y1="6564" x2="48400" y2="7336"/>
                        <a14:backgroundMark x1="41200" y1="5792" x2="46040" y2="6014"/>
                        <a14:backgroundMark x1="94800" y1="73359" x2="93600" y2="76834"/>
                        <a14:backgroundMark x1="94800" y1="71429" x2="94800" y2="72587"/>
                        <a14:backgroundMark x1="94400" y1="71042" x2="94400" y2="71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6254" y="1973283"/>
            <a:ext cx="1666068" cy="1726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391128-53D0-49C2-8E2F-A403DA3D2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08" b="96154" l="5200" r="93600">
                        <a14:foregroundMark x1="22400" y1="19231" x2="27600" y2="77692"/>
                        <a14:foregroundMark x1="27600" y1="77692" x2="64800" y2="64615"/>
                        <a14:foregroundMark x1="64800" y1="64615" x2="60000" y2="44615"/>
                        <a14:foregroundMark x1="60000" y1="44615" x2="59600" y2="44231"/>
                        <a14:foregroundMark x1="21600" y1="33077" x2="48800" y2="31538"/>
                        <a14:foregroundMark x1="48800" y1="31538" x2="79600" y2="48462"/>
                        <a14:foregroundMark x1="79600" y1="48462" x2="72400" y2="58077"/>
                        <a14:foregroundMark x1="16000" y1="40769" x2="11600" y2="60769"/>
                        <a14:foregroundMark x1="11600" y1="60769" x2="44000" y2="85769"/>
                        <a14:foregroundMark x1="44000" y1="85769" x2="80400" y2="66538"/>
                        <a14:foregroundMark x1="80400" y1="66538" x2="78400" y2="51538"/>
                        <a14:foregroundMark x1="30400" y1="15385" x2="7600" y2="38846"/>
                        <a14:foregroundMark x1="7600" y1="38846" x2="3600" y2="60769"/>
                        <a14:foregroundMark x1="3600" y1="60769" x2="12000" y2="79231"/>
                        <a14:foregroundMark x1="12000" y1="79231" x2="35200" y2="93846"/>
                        <a14:foregroundMark x1="35200" y1="93846" x2="56800" y2="96154"/>
                        <a14:foregroundMark x1="56800" y1="96154" x2="74800" y2="84231"/>
                        <a14:foregroundMark x1="74800" y1="84231" x2="86800" y2="65769"/>
                        <a14:foregroundMark x1="86800" y1="65769" x2="89200" y2="46538"/>
                        <a14:foregroundMark x1="89200" y1="46538" x2="81200" y2="23846"/>
                        <a14:foregroundMark x1="81200" y1="23846" x2="63600" y2="14231"/>
                        <a14:foregroundMark x1="63600" y1="14231" x2="34800" y2="14615"/>
                        <a14:foregroundMark x1="34800" y1="14615" x2="30000" y2="16154"/>
                        <a14:foregroundMark x1="42800" y1="8462" x2="61600" y2="7308"/>
                        <a14:foregroundMark x1="6400" y1="37308" x2="9200" y2="61538"/>
                        <a14:foregroundMark x1="9200" y1="61538" x2="16800" y2="72308"/>
                        <a14:foregroundMark x1="93200" y1="39615" x2="93600" y2="62692"/>
                        <a14:foregroundMark x1="93600" y1="62692" x2="86000" y2="69615"/>
                        <a14:foregroundMark x1="5200" y1="36538" x2="5200" y2="61538"/>
                        <a14:foregroundMark x1="5200" y1="61538" x2="6000" y2="63077"/>
                        <a14:foregroundMark x1="50800" y1="25385" x2="46400" y2="46538"/>
                        <a14:foregroundMark x1="32400" y1="68846" x2="63600" y2="71538"/>
                        <a14:foregroundMark x1="64800" y1="49615" x2="62800" y2="70000"/>
                        <a14:foregroundMark x1="62800" y1="70000" x2="60000" y2="71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4973" y="4118520"/>
            <a:ext cx="1733122" cy="18024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E7A9573-809B-4EDB-B831-1017C7241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96311" l="2449" r="94286">
                        <a14:foregroundMark x1="27347" y1="13525" x2="8571" y2="68443"/>
                        <a14:foregroundMark x1="8571" y1="68443" x2="32245" y2="87295"/>
                        <a14:foregroundMark x1="32245" y1="87295" x2="69796" y2="91803"/>
                        <a14:foregroundMark x1="69796" y1="91803" x2="88663" y2="75330"/>
                        <a14:foregroundMark x1="96547" y1="55540" x2="93955" y2="34116"/>
                        <a14:foregroundMark x1="87154" y1="18741" x2="72653" y2="6557"/>
                        <a14:foregroundMark x1="72653" y1="6557" x2="46241" y2="5831"/>
                        <a14:foregroundMark x1="41777" y1="6220" x2="31837" y2="10656"/>
                        <a14:foregroundMark x1="93061" y1="35656" x2="91533" y2="54840"/>
                        <a14:foregroundMark x1="89254" y1="67893" x2="86531" y2="70902"/>
                        <a14:foregroundMark x1="10204" y1="61885" x2="3673" y2="36475"/>
                        <a14:foregroundMark x1="3673" y1="36475" x2="7755" y2="33607"/>
                        <a14:foregroundMark x1="32653" y1="92213" x2="57959" y2="93033"/>
                        <a14:foregroundMark x1="57959" y1="93033" x2="65306" y2="87295"/>
                        <a14:foregroundMark x1="92129" y1="33585" x2="93848" y2="55163"/>
                        <a14:foregroundMark x1="89362" y1="67122" x2="88980" y2="67623"/>
                        <a14:foregroundMark x1="56327" y1="96721" x2="41224" y2="93443"/>
                        <a14:foregroundMark x1="48646" y1="1886" x2="61633" y2="4918"/>
                        <a14:foregroundMark x1="49388" y1="25000" x2="55918" y2="75410"/>
                        <a14:foregroundMark x1="2449" y1="54918" x2="4490" y2="39344"/>
                        <a14:backgroundMark x1="96327" y1="68443" x2="96327" y2="66803"/>
                        <a14:backgroundMark x1="93061" y1="71721" x2="98776" y2="60246"/>
                        <a14:backgroundMark x1="88163" y1="18033" x2="98776" y2="30738"/>
                        <a14:backgroundMark x1="97959" y1="55738" x2="95102" y2="76230"/>
                        <a14:backgroundMark x1="43265" y1="410" x2="49796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71" y="4197558"/>
            <a:ext cx="1733122" cy="1726047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6C04542-692B-4606-8C2F-A243DE108F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1" b="91016" l="1163" r="92636">
                        <a14:foregroundMark x1="23256" y1="11328" x2="10468" y2="27834"/>
                        <a14:foregroundMark x1="30233" y1="8594" x2="58140" y2="4688"/>
                        <a14:foregroundMark x1="58140" y1="4688" x2="75194" y2="12891"/>
                        <a14:foregroundMark x1="90310" y1="29297" x2="92573" y2="67308"/>
                        <a14:foregroundMark x1="64729" y1="89063" x2="47936" y2="90206"/>
                        <a14:foregroundMark x1="53101" y1="2734" x2="59690" y2="391"/>
                        <a14:foregroundMark x1="47287" y1="91016" x2="68217" y2="91016"/>
                        <a14:backgroundMark x1="3876" y1="18750" x2="3876" y2="71875"/>
                        <a14:backgroundMark x1="1938" y1="17969" x2="6202" y2="16016"/>
                        <a14:backgroundMark x1="34884" y1="91406" x2="43798" y2="95313"/>
                        <a14:backgroundMark x1="91473" y1="70313" x2="96124" y2="6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920" y="1975658"/>
            <a:ext cx="1741925" cy="1728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C9E573-D295-49DC-A4D0-8B9F9E024CD7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47" y="2198855"/>
            <a:ext cx="3171153" cy="33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4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60" dirty="0">
                <a:latin typeface="+mj-lt"/>
                <a:ea typeface="+mn-ea"/>
              </a:rPr>
              <a:t>A contribution towards the Sustainable Development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2200" spc="60" dirty="0">
                <a:solidFill>
                  <a:srgbClr val="00324C"/>
                </a:solidFill>
                <a:latin typeface="+mn-lt"/>
                <a:cs typeface="+mn-cs"/>
              </a:rPr>
              <a:t>The motto </a:t>
            </a:r>
            <a:r>
              <a:rPr lang="en-GB" sz="2200" b="1" spc="60" dirty="0">
                <a:solidFill>
                  <a:srgbClr val="00324C"/>
                </a:solidFill>
                <a:latin typeface="+mn-lt"/>
                <a:cs typeface="+mn-cs"/>
              </a:rPr>
              <a:t>“leave no one behind”,</a:t>
            </a:r>
            <a:r>
              <a:rPr lang="en-GB" sz="2200" spc="60" dirty="0">
                <a:solidFill>
                  <a:srgbClr val="00324C"/>
                </a:solidFill>
                <a:latin typeface="+mn-lt"/>
                <a:cs typeface="+mn-cs"/>
              </a:rPr>
              <a:t> at the core of the UN Agenda 2030 Sustainable Development Goals, is </a:t>
            </a:r>
            <a:r>
              <a:rPr lang="en-GB" sz="2200" b="1" spc="60" dirty="0">
                <a:solidFill>
                  <a:srgbClr val="00324C"/>
                </a:solidFill>
                <a:latin typeface="+mn-lt"/>
                <a:cs typeface="+mn-cs"/>
              </a:rPr>
              <a:t>fit for purpose for persons living with a rare disease</a:t>
            </a:r>
          </a:p>
          <a:p>
            <a:pPr lvl="1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2200" spc="60" dirty="0">
                <a:solidFill>
                  <a:srgbClr val="00324C"/>
                </a:solidFill>
                <a:latin typeface="+mn-lt"/>
                <a:cs typeface="+mn-cs"/>
              </a:rPr>
              <a:t>Their challenges need to be addressed in order to meet these SDGs:</a:t>
            </a:r>
          </a:p>
          <a:p>
            <a:pPr marL="0" lvl="1" indent="0">
              <a:spcAft>
                <a:spcPts val="1600"/>
              </a:spcAft>
              <a:buNone/>
            </a:pPr>
            <a:endParaRPr lang="en-GB" sz="2200" spc="60" dirty="0">
              <a:solidFill>
                <a:srgbClr val="00324C"/>
              </a:solidFill>
              <a:latin typeface="+mn-lt"/>
              <a:cs typeface="+mn-cs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38731" y="3763567"/>
            <a:ext cx="1063711" cy="107799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3174523" y="3742072"/>
            <a:ext cx="1078405" cy="109039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4414683" y="3742899"/>
            <a:ext cx="1089834" cy="1099493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5635885" y="3751167"/>
            <a:ext cx="1087385" cy="109701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7"/>
          <a:stretch>
            <a:fillRect/>
          </a:stretch>
        </p:blipFill>
        <p:spPr>
          <a:xfrm>
            <a:off x="6895351" y="3742899"/>
            <a:ext cx="1106161" cy="1106933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8"/>
          <a:stretch>
            <a:fillRect/>
          </a:stretch>
        </p:blipFill>
        <p:spPr>
          <a:xfrm>
            <a:off x="9402368" y="3743727"/>
            <a:ext cx="1125754" cy="1097839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957" y="3743727"/>
            <a:ext cx="1114325" cy="1091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B4F0FC-F205-4010-93FC-8E14F1398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4" t="6061" r="7377" b="5612"/>
          <a:stretch/>
        </p:blipFill>
        <p:spPr>
          <a:xfrm>
            <a:off x="5635885" y="5046233"/>
            <a:ext cx="1087385" cy="111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5610"/>
            <a:ext cx="12192000" cy="74814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5 key asks</a:t>
            </a:r>
          </a:p>
        </p:txBody>
      </p:sp>
      <p:pic>
        <p:nvPicPr>
          <p:cNvPr id="4" name="Picture 2" descr="https://www.rarediseasesinternational.org/wp-content/uploads/2021/04/key-ask-1-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8" y="1176140"/>
            <a:ext cx="3891326" cy="215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rarediseasesinternational.org/wp-content/uploads/2021/04/key-ask-2-1.png">
            <a:extLst>
              <a:ext uri="{FF2B5EF4-FFF2-40B4-BE49-F238E27FC236}">
                <a16:creationId xmlns:a16="http://schemas.microsoft.com/office/drawing/2014/main" id="{D0AA9A02-D351-47D8-8BBE-90B44778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337" y="1176140"/>
            <a:ext cx="3891326" cy="215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10FE6C-DD58-4E93-A133-3CAEB323A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562" y="1176140"/>
            <a:ext cx="3883880" cy="2150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DF46E-EF51-4C2D-82AD-E74D4D2AF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714" y="3720603"/>
            <a:ext cx="4275427" cy="2361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3C26D-15C0-4ED3-BE40-DCD84DDAC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780" y="3720603"/>
            <a:ext cx="4277756" cy="236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22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60" dirty="0">
                <a:latin typeface="+mj-lt"/>
                <a:ea typeface="+mn-ea"/>
              </a:rPr>
              <a:t>Core group of Member States</a:t>
            </a:r>
          </a:p>
        </p:txBody>
      </p:sp>
      <p:pic>
        <p:nvPicPr>
          <p:cNvPr id="2052" name="Picture 4" descr="www.nationalflags.shop/WebRoot/vilkasfi01/Shops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27" y="1712725"/>
            <a:ext cx="1369233" cy="95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atar: Qatari prince among 26 kidnapped by gunm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24" y="1690486"/>
            <a:ext cx="1421298" cy="96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pain | Facts, Culture, History, &amp; Points of Interest | Britann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57" y="1737828"/>
            <a:ext cx="1428262" cy="95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38932" y="2843900"/>
            <a:ext cx="57708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Qatar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3404" y="2840457"/>
            <a:ext cx="57708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Brazil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07089" y="2822240"/>
            <a:ext cx="58990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7912" y="3455993"/>
            <a:ext cx="10428087" cy="25217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Monthly working meetings since March 2021</a:t>
            </a:r>
          </a:p>
          <a:p>
            <a:pPr marL="342900" indent="-342900" defTabSz="685800">
              <a:lnSpc>
                <a:spcPct val="90000"/>
              </a:lnSpc>
              <a:spcBef>
                <a:spcPts val="75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pc="60" dirty="0">
                <a:solidFill>
                  <a:srgbClr val="00324C"/>
                </a:solidFill>
              </a:rPr>
              <a:t>Co-organised side-events to gather support from other UN Member States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pc="60" dirty="0">
                <a:solidFill>
                  <a:srgbClr val="00324C"/>
                </a:solidFill>
                <a:latin typeface="Arial"/>
              </a:rPr>
              <a:t>Presented</a:t>
            </a:r>
            <a:r>
              <a:rPr kumimoji="0" lang="en-GB" sz="18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‘zero draft’ of UNGA Resolution on 16</a:t>
            </a:r>
            <a:r>
              <a:rPr kumimoji="0" lang="en-GB" sz="1800" b="0" i="0" u="none" strike="noStrike" kern="1200" cap="none" spc="60" normalizeH="0" baseline="3000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Sept</a:t>
            </a:r>
          </a:p>
          <a:p>
            <a:pPr marL="342900" indent="-342900" defTabSz="685800">
              <a:lnSpc>
                <a:spcPct val="90000"/>
              </a:lnSpc>
              <a:spcBef>
                <a:spcPts val="75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pc="60" dirty="0">
                <a:solidFill>
                  <a:srgbClr val="00324C"/>
                </a:solidFill>
              </a:rPr>
              <a:t>Leading negotiations on the draft with other UN Member States (29 Sept, 11, 15, 19 Oct)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 table the Resolution under ‘social development’ agenda item 28 of the Third Committee of the UNGA</a:t>
            </a:r>
          </a:p>
        </p:txBody>
      </p:sp>
    </p:spTree>
    <p:extLst>
      <p:ext uri="{BB962C8B-B14F-4D97-AF65-F5344CB8AC3E}">
        <p14:creationId xmlns:p14="http://schemas.microsoft.com/office/powerpoint/2010/main" val="35961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3932-4A8D-4E71-9827-87DF373E1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Outreach to other UN Member States</a:t>
            </a:r>
            <a:endParaRPr lang="en-B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F5A921-9E70-4EFF-B2A2-8CAF8B4DB4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437" y="1985147"/>
            <a:ext cx="4072169" cy="21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70A1D-A0AC-47B5-8AAC-9864655E7AED}"/>
              </a:ext>
            </a:extLst>
          </p:cNvPr>
          <p:cNvSpPr txBox="1"/>
          <p:nvPr/>
        </p:nvSpPr>
        <p:spPr>
          <a:xfrm>
            <a:off x="2820213" y="1931732"/>
            <a:ext cx="5316082" cy="33532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GB" spc="60" dirty="0">
                <a:solidFill>
                  <a:srgbClr val="00324C"/>
                </a:solidFill>
                <a:latin typeface="Arial"/>
              </a:rPr>
              <a:t>In parallel:</a:t>
            </a:r>
          </a:p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1200"/>
              </a:spcAft>
              <a:buClrTx/>
              <a:buSzTx/>
              <a:tabLst/>
              <a:defRPr/>
            </a:pPr>
            <a:endParaRPr lang="en-GB" spc="60" dirty="0">
              <a:solidFill>
                <a:srgbClr val="00324C"/>
              </a:solidFill>
              <a:latin typeface="Arial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Top-grass</a:t>
            </a:r>
            <a:r>
              <a:rPr kumimoji="0" lang="en-GB" sz="18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GB" sz="1800" b="1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Working with the Core Group</a:t>
            </a:r>
            <a:endParaRPr kumimoji="0" lang="en-GB" sz="1800" b="0" i="0" u="none" strike="noStrike" kern="1200" cap="none" spc="60" normalizeH="0" baseline="0" noProof="0" dirty="0">
              <a:ln>
                <a:noFill/>
              </a:ln>
              <a:solidFill>
                <a:srgbClr val="0032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500" spc="60" dirty="0">
              <a:solidFill>
                <a:srgbClr val="00324C"/>
              </a:solidFill>
              <a:latin typeface="Arial"/>
            </a:endParaRPr>
          </a:p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60" normalizeH="0" baseline="0" noProof="0" dirty="0">
              <a:ln>
                <a:noFill/>
              </a:ln>
              <a:solidFill>
                <a:srgbClr val="0032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60" normalizeH="0" baseline="0" noProof="0" dirty="0">
              <a:ln>
                <a:noFill/>
              </a:ln>
              <a:solidFill>
                <a:srgbClr val="0032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Grassroots: Resolution4Rare campaign</a:t>
            </a:r>
            <a:r>
              <a:rPr kumimoji="0" lang="en-GB" sz="1800" b="0" i="0" u="none" strike="noStrike" kern="1200" cap="none" spc="60" normalizeH="0" baseline="0" noProof="0" dirty="0">
                <a:ln>
                  <a:noFill/>
                </a:ln>
                <a:solidFill>
                  <a:srgbClr val="0032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RDI team and RDI/EURORDIS members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1475AAA-D9B7-4EDD-8602-154646570FE4}"/>
              </a:ext>
            </a:extLst>
          </p:cNvPr>
          <p:cNvGraphicFramePr/>
          <p:nvPr/>
        </p:nvGraphicFramePr>
        <p:xfrm>
          <a:off x="38121" y="2845837"/>
          <a:ext cx="3404875" cy="2580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Google Shape;987;p25" descr="C:\Jenny\UN Committee for RD\Logo NGO Committee for Rare Diseases (RGB).png">
            <a:extLst>
              <a:ext uri="{FF2B5EF4-FFF2-40B4-BE49-F238E27FC236}">
                <a16:creationId xmlns:a16="http://schemas.microsoft.com/office/drawing/2014/main" id="{E4726493-C952-4950-BD59-E81055A9C1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560" y="5379321"/>
            <a:ext cx="1170055" cy="93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88;p25" descr="https://www.rarediseasesinternational.org/wp-content/themes/eurordis/img/header_title.jpg">
            <a:extLst>
              <a:ext uri="{FF2B5EF4-FFF2-40B4-BE49-F238E27FC236}">
                <a16:creationId xmlns:a16="http://schemas.microsoft.com/office/drawing/2014/main" id="{15648F49-1E3B-4B35-8035-AA120FBCA1E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85719" y="4523310"/>
            <a:ext cx="2123608" cy="55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Eurordis, Rare Diseases Europe">
            <a:extLst>
              <a:ext uri="{FF2B5EF4-FFF2-40B4-BE49-F238E27FC236}">
                <a16:creationId xmlns:a16="http://schemas.microsoft.com/office/drawing/2014/main" id="{F8080AF4-E5A6-4B6A-8C6D-50C2C50B6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794" y="5579448"/>
            <a:ext cx="1544849" cy="70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04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8427" y="1460558"/>
            <a:ext cx="4631057" cy="68308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9147" y="2306972"/>
            <a:ext cx="12211148" cy="3411388"/>
            <a:chOff x="0" y="0"/>
            <a:chExt cx="15984465" cy="38711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984465" cy="3871108"/>
            </a:xfrm>
            <a:custGeom>
              <a:avLst/>
              <a:gdLst/>
              <a:ahLst/>
              <a:cxnLst/>
              <a:rect l="l" t="t" r="r" b="b"/>
              <a:pathLst>
                <a:path w="15984465" h="3871108">
                  <a:moveTo>
                    <a:pt x="0" y="0"/>
                  </a:moveTo>
                  <a:lnTo>
                    <a:pt x="15984465" y="0"/>
                  </a:lnTo>
                  <a:lnTo>
                    <a:pt x="15984465" y="3871108"/>
                  </a:lnTo>
                  <a:lnTo>
                    <a:pt x="0" y="3871108"/>
                  </a:lnTo>
                  <a:close/>
                </a:path>
              </a:pathLst>
            </a:custGeom>
            <a:solidFill>
              <a:srgbClr val="011A48"/>
            </a:solidFill>
            <a:ln>
              <a:solidFill>
                <a:srgbClr val="011A48"/>
              </a:solidFill>
            </a:ln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750689" y="1601473"/>
            <a:ext cx="4440225" cy="444020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38234" b="-10602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43608" b="569"/>
          <a:stretch>
            <a:fillRect/>
          </a:stretch>
        </p:blipFill>
        <p:spPr>
          <a:xfrm>
            <a:off x="2034879" y="6151062"/>
            <a:ext cx="958155" cy="534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4457" t="12905" r="8915" b="13622"/>
          <a:stretch>
            <a:fillRect/>
          </a:stretch>
        </p:blipFill>
        <p:spPr>
          <a:xfrm>
            <a:off x="322065" y="6201795"/>
            <a:ext cx="1469035" cy="4841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39364" y="6137522"/>
            <a:ext cx="1524777" cy="6126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52207" y="6281950"/>
            <a:ext cx="1469035" cy="4682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582263" y="6196288"/>
            <a:ext cx="1011837" cy="4599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223890" y="6083982"/>
            <a:ext cx="684538" cy="68453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22065" y="2517623"/>
            <a:ext cx="6158491" cy="44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24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Neue Einstellung"/>
                <a:ea typeface="+mn-ea"/>
                <a:cs typeface="+mn-cs"/>
              </a:rPr>
              <a:t>ON THE ROAD TOWARDS COVID-19 RECOVERY &amp; DELIVERY OF THE SDGs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1086" y="2976597"/>
            <a:ext cx="4566359" cy="2544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39" normalizeH="0" baseline="0" noProof="0" dirty="0">
                <a:ln>
                  <a:noFill/>
                </a:ln>
                <a:solidFill>
                  <a:srgbClr val="DC1997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ADDRESSING THE CHALLENGES OF PERSONS LIVING WITH A RARE DISEASE AS A </a:t>
            </a:r>
          </a:p>
          <a:p>
            <a:pPr marL="0" marR="0" lvl="0" indent="0" algn="ctr" defTabSz="914400" rtl="0" eaLnBrk="1" fontAlgn="auto" latinLnBrk="0" hangingPunct="1">
              <a:lnSpc>
                <a:spcPts val="41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39" normalizeH="0" baseline="0" noProof="0" dirty="0">
                <a:ln>
                  <a:noFill/>
                </a:ln>
                <a:solidFill>
                  <a:srgbClr val="DC1997"/>
                </a:solidFill>
                <a:effectLst/>
                <a:uLnTx/>
                <a:uFillTx/>
                <a:latin typeface="Bebas Neue Bold"/>
                <a:ea typeface="+mn-ea"/>
                <a:cs typeface="+mn-cs"/>
              </a:rPr>
              <a:t>HUMAN RIGHTS, SUSTAINABLE DEVELOPMENT AND EQUITY PRIORITY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DEBDD2-C876-481C-82AF-40C15C9DC0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461" y="0"/>
            <a:ext cx="11707512" cy="10207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2C5147-728C-4031-A4D7-0C3E95F945BD}"/>
              </a:ext>
            </a:extLst>
          </p:cNvPr>
          <p:cNvSpPr txBox="1"/>
          <p:nvPr/>
        </p:nvSpPr>
        <p:spPr>
          <a:xfrm>
            <a:off x="8055" y="128789"/>
            <a:ext cx="1205948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F9F9F9"/>
                </a:solidFill>
                <a:latin typeface="+mj-lt"/>
              </a:rPr>
              <a:t>UN HLPF Side event 7 July</a:t>
            </a:r>
            <a:endParaRPr lang="ang-Latn" sz="4000" b="1" dirty="0" err="1">
              <a:solidFill>
                <a:srgbClr val="F9F9F9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601" y="435828"/>
            <a:ext cx="3389463" cy="4999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" y="1062883"/>
            <a:ext cx="3491063" cy="511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283" normalizeH="0" baseline="0" noProof="0" dirty="0">
                <a:ln>
                  <a:noFill/>
                </a:ln>
                <a:solidFill>
                  <a:srgbClr val="088CC7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HIGH-LEVEL SIDE-EVENT AT THE HIGH-LEVEL POLITICAL FORUM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40C039-49CE-470E-8952-C2F13DEFF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781" y="1037153"/>
            <a:ext cx="3757795" cy="4823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A06B0A-46AD-4EA7-9988-C8DF873F05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8207897" y="685801"/>
            <a:ext cx="3491064" cy="18295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7C7275-1775-45AA-8BE3-E3103B66B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955" y="2979959"/>
            <a:ext cx="4098948" cy="3509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06F761-05D3-445A-8143-47E83EDA3537}"/>
              </a:ext>
            </a:extLst>
          </p:cNvPr>
          <p:cNvSpPr txBox="1"/>
          <p:nvPr/>
        </p:nvSpPr>
        <p:spPr>
          <a:xfrm>
            <a:off x="189097" y="1956620"/>
            <a:ext cx="3494420" cy="46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300 </a:t>
            </a:r>
            <a:r>
              <a:rPr kumimoji="0" lang="es-E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participants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from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61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countries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Permanent Missions to the UN: 16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Government officials: 8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Civil Society: 171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Private Sector: 28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Academic: 33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Health professional: 28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Consultant: 6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Foundations: 3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Media: 4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 agency: 1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Care worker: 2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Other: 6</a:t>
            </a:r>
          </a:p>
          <a:p>
            <a:pPr algn="l"/>
            <a:endParaRPr lang="en-BE" dirty="0" err="1"/>
          </a:p>
        </p:txBody>
      </p:sp>
    </p:spTree>
    <p:extLst>
      <p:ext uri="{BB962C8B-B14F-4D97-AF65-F5344CB8AC3E}">
        <p14:creationId xmlns:p14="http://schemas.microsoft.com/office/powerpoint/2010/main" val="330363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are Diseases International">
  <a:themeElements>
    <a:clrScheme name="Custom 12">
      <a:dk1>
        <a:srgbClr val="3F3F3F"/>
      </a:dk1>
      <a:lt1>
        <a:sysClr val="window" lastClr="FFFFFF"/>
      </a:lt1>
      <a:dk2>
        <a:srgbClr val="000000"/>
      </a:dk2>
      <a:lt2>
        <a:srgbClr val="E7E6E6"/>
      </a:lt2>
      <a:accent1>
        <a:srgbClr val="E3067A"/>
      </a:accent1>
      <a:accent2>
        <a:srgbClr val="009FE3"/>
      </a:accent2>
      <a:accent3>
        <a:srgbClr val="83C06F"/>
      </a:accent3>
      <a:accent4>
        <a:srgbClr val="80539D"/>
      </a:accent4>
      <a:accent5>
        <a:srgbClr val="009A4B"/>
      </a:accent5>
      <a:accent6>
        <a:srgbClr val="BFBFBF"/>
      </a:accent6>
      <a:hlink>
        <a:srgbClr val="E3067A"/>
      </a:hlink>
      <a:folHlink>
        <a:srgbClr val="009FE3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DI-01_Template Sample Designs_v04.potx" id="{C8B1069E-78DA-441D-9593-47B9F4A7DABB}" vid="{483D7E44-D4AF-4B97-B130-A9AC3B76C319}"/>
    </a:ext>
  </a:extLst>
</a:theme>
</file>

<file path=ppt/theme/theme2.xml><?xml version="1.0" encoding="utf-8"?>
<a:theme xmlns:a="http://schemas.openxmlformats.org/drawingml/2006/main" name="3_Rare Diseases International">
  <a:themeElements>
    <a:clrScheme name="Custom 12">
      <a:dk1>
        <a:srgbClr val="3F3F3F"/>
      </a:dk1>
      <a:lt1>
        <a:sysClr val="window" lastClr="FFFFFF"/>
      </a:lt1>
      <a:dk2>
        <a:srgbClr val="000000"/>
      </a:dk2>
      <a:lt2>
        <a:srgbClr val="E7E6E6"/>
      </a:lt2>
      <a:accent1>
        <a:srgbClr val="E3067A"/>
      </a:accent1>
      <a:accent2>
        <a:srgbClr val="009FE3"/>
      </a:accent2>
      <a:accent3>
        <a:srgbClr val="83C06F"/>
      </a:accent3>
      <a:accent4>
        <a:srgbClr val="80539D"/>
      </a:accent4>
      <a:accent5>
        <a:srgbClr val="009A4B"/>
      </a:accent5>
      <a:accent6>
        <a:srgbClr val="BFBFBF"/>
      </a:accent6>
      <a:hlink>
        <a:srgbClr val="E3067A"/>
      </a:hlink>
      <a:folHlink>
        <a:srgbClr val="009FE3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DI-01_Template Sample Designs_v04.potx" id="{C8B1069E-78DA-441D-9593-47B9F4A7DABB}" vid="{483D7E44-D4AF-4B97-B130-A9AC3B76C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12965</TotalTime>
  <Words>1166</Words>
  <Application>Microsoft Office PowerPoint</Application>
  <PresentationFormat>Widescreen</PresentationFormat>
  <Paragraphs>249</Paragraphs>
  <Slides>24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Bebas Neue</vt:lpstr>
      <vt:lpstr>Bebas Neue Bold</vt:lpstr>
      <vt:lpstr>Calibri</vt:lpstr>
      <vt:lpstr>Courier New</vt:lpstr>
      <vt:lpstr>Evolve Sans Bold</vt:lpstr>
      <vt:lpstr>Neue Einstellung</vt:lpstr>
      <vt:lpstr>Neue Einstellung Bold</vt:lpstr>
      <vt:lpstr>Neue Einstellung Medium</vt:lpstr>
      <vt:lpstr>Ubuntu</vt:lpstr>
      <vt:lpstr>Wingdings</vt:lpstr>
      <vt:lpstr>Rare Diseases International</vt:lpstr>
      <vt:lpstr>3_Rare Diseases International</vt:lpstr>
      <vt:lpstr>PowerPoint Presentation</vt:lpstr>
      <vt:lpstr>In this presentation</vt:lpstr>
      <vt:lpstr>Why a UN Resolution at the UN General Assembly in New York?</vt:lpstr>
      <vt:lpstr>A contribution towards the Sustainable Development Goals</vt:lpstr>
      <vt:lpstr>5 key asks</vt:lpstr>
      <vt:lpstr>Core group of Member States</vt:lpstr>
      <vt:lpstr>Outreach to other UN Member States</vt:lpstr>
      <vt:lpstr>PowerPoint Presentation</vt:lpstr>
      <vt:lpstr>PowerPoint Presentation</vt:lpstr>
      <vt:lpstr>PowerPoint Presentation</vt:lpstr>
      <vt:lpstr>PowerPoint Presentation</vt:lpstr>
      <vt:lpstr>10 UN Member States have formally  declared their support</vt:lpstr>
      <vt:lpstr>43 other UN Member States engaged</vt:lpstr>
      <vt:lpstr>EU Member States – status </vt:lpstr>
      <vt:lpstr>Member States  in key groups at the UNGA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 towards adoption</vt:lpstr>
      <vt:lpstr>THANK YOU!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UN General Assembly Resolution on Addressing the challenges of Persons living with a Rare Disease &amp; their families</dc:title>
  <dc:creator>Clara Hervas</dc:creator>
  <cp:lastModifiedBy>Anja Helm</cp:lastModifiedBy>
  <cp:revision>171</cp:revision>
  <cp:lastPrinted>2021-09-06T15:30:00Z</cp:lastPrinted>
  <dcterms:created xsi:type="dcterms:W3CDTF">2021-03-26T10:53:55Z</dcterms:created>
  <dcterms:modified xsi:type="dcterms:W3CDTF">2021-10-11T09:44:27Z</dcterms:modified>
</cp:coreProperties>
</file>