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C45F9-C3A8-EF61-1586-D0C4832E7F76}" v="67" dt="2025-04-03T15:02:28.922"/>
    <p1510:client id="{6DE78DB3-AE59-8330-11C5-60D199C778A7}" v="39" dt="2025-04-03T15:08:40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966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198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220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1876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83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6432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499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7994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362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6703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7309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6BBDF2-7C7B-6A43-BDC2-40D442C78BA4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5FDBC0-83DF-FE49-8D9A-7DC93783C17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01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wheelchairs&#10;&#10;AI-generated content may be incorrect.">
            <a:extLst>
              <a:ext uri="{FF2B5EF4-FFF2-40B4-BE49-F238E27FC236}">
                <a16:creationId xmlns:a16="http://schemas.microsoft.com/office/drawing/2014/main" id="{374604AD-6D3E-1B62-023E-CECB4229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wave with lines and dots&#10;&#10;AI-generated content may be incorrect.">
            <a:extLst>
              <a:ext uri="{FF2B5EF4-FFF2-40B4-BE49-F238E27FC236}">
                <a16:creationId xmlns:a16="http://schemas.microsoft.com/office/drawing/2014/main" id="{D2065D05-39CF-21BF-C92E-5CE7E6871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DAD76-0FF4-2C93-6666-8316D02BF654}"/>
              </a:ext>
            </a:extLst>
          </p:cNvPr>
          <p:cNvSpPr txBox="1"/>
          <p:nvPr/>
        </p:nvSpPr>
        <p:spPr>
          <a:xfrm>
            <a:off x="1862254" y="1651898"/>
            <a:ext cx="59210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122D48"/>
                </a:solidFill>
              </a:rPr>
              <a:t>EVENT OVERVIEW</a:t>
            </a:r>
            <a:endParaRPr lang="en-US" sz="3600" dirty="0">
              <a:solidFill>
                <a:srgbClr val="122D48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15DEA-8EEF-7A28-822E-3D98AD8BB8FB}"/>
              </a:ext>
            </a:extLst>
          </p:cNvPr>
          <p:cNvSpPr txBox="1"/>
          <p:nvPr/>
        </p:nvSpPr>
        <p:spPr>
          <a:xfrm>
            <a:off x="1850749" y="2300027"/>
            <a:ext cx="5941785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30134"/>
                </a:solidFill>
              </a:rPr>
              <a:t>The EURORDIS Membership Meeting (EMM) 2025,</a:t>
            </a:r>
            <a:r>
              <a:rPr lang="en-US" dirty="0">
                <a:solidFill>
                  <a:srgbClr val="030134"/>
                </a:solidFill>
              </a:rPr>
              <a:t>taking place in Riga, Latvia, offers a unique platform for members of the rare disease community to </a:t>
            </a:r>
            <a:r>
              <a:rPr lang="en-US" b="1" dirty="0">
                <a:solidFill>
                  <a:srgbClr val="030134"/>
                </a:solidFill>
              </a:rPr>
              <a:t>connect</a:t>
            </a:r>
            <a:r>
              <a:rPr lang="en-US" dirty="0">
                <a:solidFill>
                  <a:srgbClr val="030134"/>
                </a:solidFill>
              </a:rPr>
              <a:t>, </a:t>
            </a:r>
            <a:r>
              <a:rPr lang="en-US" b="1" dirty="0">
                <a:solidFill>
                  <a:srgbClr val="030134"/>
                </a:solidFill>
              </a:rPr>
              <a:t>exchange experiences</a:t>
            </a:r>
            <a:r>
              <a:rPr lang="en-US" dirty="0">
                <a:solidFill>
                  <a:srgbClr val="030134"/>
                </a:solidFill>
              </a:rPr>
              <a:t>, and </a:t>
            </a:r>
            <a:r>
              <a:rPr lang="en-US" b="1" dirty="0">
                <a:solidFill>
                  <a:srgbClr val="030134"/>
                </a:solidFill>
              </a:rPr>
              <a:t>build lasting connections</a:t>
            </a:r>
            <a:r>
              <a:rPr lang="en-US" dirty="0">
                <a:solidFill>
                  <a:srgbClr val="030134"/>
                </a:solidFill>
              </a:rPr>
              <a:t> through face-to-face interactions</a:t>
            </a:r>
            <a:r>
              <a:rPr lang="en-US" dirty="0">
                <a:solidFill>
                  <a:srgbClr val="030134"/>
                </a:solidFill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ptos" panose="02110004020202020204"/>
              <a:cs typeface="Arial"/>
            </a:endParaRPr>
          </a:p>
          <a:p>
            <a:endParaRPr lang="en-US" dirty="0"/>
          </a:p>
          <a:p>
            <a:r>
              <a:rPr lang="en-US" dirty="0">
                <a:solidFill>
                  <a:srgbClr val="030134"/>
                </a:solidFill>
              </a:rPr>
              <a:t>The </a:t>
            </a:r>
            <a:r>
              <a:rPr lang="en-US" dirty="0" err="1">
                <a:solidFill>
                  <a:srgbClr val="030134"/>
                </a:solidFill>
              </a:rPr>
              <a:t>programme</a:t>
            </a:r>
            <a:r>
              <a:rPr lang="en-US" dirty="0">
                <a:solidFill>
                  <a:srgbClr val="030134"/>
                </a:solidFill>
              </a:rPr>
              <a:t> is designed to empower patient involvement in advocacy and healthcare by providing practical tools and strategies to drive impactful change at both national and European levels.</a:t>
            </a:r>
            <a:endParaRPr lang="en-US" dirty="0"/>
          </a:p>
          <a:p>
            <a:endParaRPr lang="en-US" sz="1600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8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blue and pink lines&#10;&#10;AI-generated content may be incorrect.">
            <a:extLst>
              <a:ext uri="{FF2B5EF4-FFF2-40B4-BE49-F238E27FC236}">
                <a16:creationId xmlns:a16="http://schemas.microsoft.com/office/drawing/2014/main" id="{7642D6CE-D81F-CAEB-15A3-5E64BA5A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5B59A-0D63-C336-A0D0-670EC11B04A0}"/>
              </a:ext>
            </a:extLst>
          </p:cNvPr>
          <p:cNvSpPr txBox="1"/>
          <p:nvPr/>
        </p:nvSpPr>
        <p:spPr>
          <a:xfrm>
            <a:off x="72571" y="181428"/>
            <a:ext cx="282104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122D48"/>
                </a:solidFill>
              </a:rPr>
              <a:t>PROGRAMME</a:t>
            </a:r>
            <a:endParaRPr lang="en-US" sz="2800">
              <a:solidFill>
                <a:srgbClr val="122D48"/>
              </a:solidFill>
            </a:endParaRPr>
          </a:p>
          <a:p>
            <a:pPr algn="l"/>
            <a:r>
              <a:rPr lang="en-US" sz="2800" b="1" dirty="0">
                <a:solidFill>
                  <a:srgbClr val="122D48"/>
                </a:solidFill>
              </a:rPr>
              <a:t>HIGHLIGHTS</a:t>
            </a:r>
            <a:endParaRPr lang="en-US">
              <a:solidFill>
                <a:srgbClr val="122D4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E2DB5-2B4F-ACC7-01B8-886DF6D691B3}"/>
              </a:ext>
            </a:extLst>
          </p:cNvPr>
          <p:cNvSpPr txBox="1"/>
          <p:nvPr/>
        </p:nvSpPr>
        <p:spPr>
          <a:xfrm>
            <a:off x="2022928" y="1614714"/>
            <a:ext cx="5624285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ptos"/>
                <a:cs typeface="Arial"/>
              </a:rPr>
              <a:t>Special Mental Health Workshop (Thursday 22 May):</a:t>
            </a:r>
            <a:endParaRPr lang="en-US">
              <a:solidFill>
                <a:schemeClr val="bg1"/>
              </a:solidFill>
              <a:latin typeface="Aptos"/>
              <a:cs typeface="Arial"/>
            </a:endParaRPr>
          </a:p>
          <a:p>
            <a:endParaRPr lang="en-US" sz="1600" dirty="0">
              <a:latin typeface="Apto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solidFill>
                  <a:schemeClr val="bg1"/>
                </a:solidFill>
                <a:latin typeface="Aptos"/>
                <a:cs typeface="Arial"/>
              </a:rPr>
              <a:t>Focused on empowering patient group leaders with best practices to address emotional challenges linked to rare diseases.</a:t>
            </a:r>
          </a:p>
          <a:p>
            <a:endParaRPr lang="en-US" sz="1600" dirty="0">
              <a:latin typeface="Aptos"/>
              <a:cs typeface="Arial"/>
            </a:endParaRPr>
          </a:p>
          <a:p>
            <a:endParaRPr lang="en-US" dirty="0">
              <a:latin typeface="Aptos"/>
              <a:cs typeface="Arial"/>
            </a:endParaRPr>
          </a:p>
          <a:p>
            <a:r>
              <a:rPr lang="en-US" b="1">
                <a:solidFill>
                  <a:schemeClr val="bg1"/>
                </a:solidFill>
                <a:latin typeface="Aptos"/>
                <a:cs typeface="Arial"/>
              </a:rPr>
              <a:t>Hands-On Workshops (Friday 23 &amp; Saturday 24 May):</a:t>
            </a:r>
            <a:endParaRPr lang="en-US">
              <a:solidFill>
                <a:schemeClr val="bg1"/>
              </a:solidFill>
              <a:latin typeface="Aptos"/>
              <a:cs typeface="Arial"/>
            </a:endParaRPr>
          </a:p>
          <a:p>
            <a:endParaRPr lang="en-US" sz="1600" dirty="0">
              <a:latin typeface="Apto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solidFill>
                  <a:schemeClr val="bg1"/>
                </a:solidFill>
                <a:latin typeface="Aptos"/>
                <a:cs typeface="Arial"/>
              </a:rPr>
              <a:t>Advocacy Skills:</a:t>
            </a:r>
            <a:r>
              <a:rPr lang="en-US" sz="1600">
                <a:solidFill>
                  <a:schemeClr val="bg1"/>
                </a:solidFill>
                <a:latin typeface="Aptos"/>
                <a:cs typeface="Arial"/>
              </a:rPr>
              <a:t> Boosting influence on policy and decision-making at national and EU levels.</a:t>
            </a:r>
            <a:br>
              <a:rPr lang="en-US" sz="1600" dirty="0">
                <a:latin typeface="Aptos"/>
                <a:cs typeface="Arial"/>
              </a:rPr>
            </a:br>
            <a:br>
              <a:rPr lang="en-US" sz="1600" dirty="0">
                <a:latin typeface="Aptos"/>
                <a:cs typeface="Arial"/>
              </a:rPr>
            </a:br>
            <a:endParaRPr lang="en-US" sz="1600">
              <a:latin typeface="Apto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solidFill>
                  <a:schemeClr val="bg1"/>
                </a:solidFill>
                <a:latin typeface="Aptos"/>
                <a:cs typeface="Arial"/>
              </a:rPr>
              <a:t>Volunteer Engagement:</a:t>
            </a:r>
            <a:r>
              <a:rPr lang="en-US" sz="1600">
                <a:solidFill>
                  <a:schemeClr val="bg1"/>
                </a:solidFill>
                <a:latin typeface="Aptos"/>
                <a:cs typeface="Arial"/>
              </a:rPr>
              <a:t> Strengthening involvement in healthcare and the medicines lifecycle.</a:t>
            </a:r>
            <a:br>
              <a:rPr lang="en-US" sz="1600" dirty="0">
                <a:latin typeface="Aptos"/>
                <a:cs typeface="Arial"/>
              </a:rPr>
            </a:br>
            <a:br>
              <a:rPr lang="en-US" sz="1600" dirty="0">
                <a:latin typeface="Aptos"/>
                <a:cs typeface="Arial"/>
              </a:rPr>
            </a:br>
            <a:endParaRPr lang="en-US" sz="1600">
              <a:latin typeface="Apto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>
                <a:solidFill>
                  <a:schemeClr val="bg1"/>
                </a:solidFill>
                <a:latin typeface="Aptos"/>
                <a:cs typeface="Arial"/>
              </a:rPr>
              <a:t>Data-Driven Advocacy:</a:t>
            </a:r>
            <a:r>
              <a:rPr lang="en-US" sz="1600">
                <a:solidFill>
                  <a:schemeClr val="bg1"/>
                </a:solidFill>
                <a:latin typeface="Aptos"/>
                <a:cs typeface="Arial"/>
              </a:rPr>
              <a:t> Utilizing Rare Barometer results to support policy change.</a:t>
            </a:r>
          </a:p>
          <a:p>
            <a:pPr marL="285750" indent="-285750">
              <a:buFont typeface="Arial,Sans-Serif"/>
              <a:buChar char="•"/>
            </a:pPr>
            <a:endParaRPr lang="en-US" sz="1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Rhiannon Walls</dc:creator>
  <cp:lastModifiedBy>Rhiannon Walls</cp:lastModifiedBy>
  <cp:revision>52</cp:revision>
  <dcterms:created xsi:type="dcterms:W3CDTF">2025-04-02T14:53:43Z</dcterms:created>
  <dcterms:modified xsi:type="dcterms:W3CDTF">2025-04-03T15:10:10Z</dcterms:modified>
</cp:coreProperties>
</file>